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77" r:id="rId2"/>
    <p:sldId id="312" r:id="rId3"/>
    <p:sldId id="379" r:id="rId4"/>
    <p:sldId id="362" r:id="rId5"/>
    <p:sldId id="364" r:id="rId6"/>
    <p:sldId id="335" r:id="rId7"/>
    <p:sldId id="344" r:id="rId8"/>
    <p:sldId id="365" r:id="rId9"/>
    <p:sldId id="343" r:id="rId10"/>
    <p:sldId id="378" r:id="rId11"/>
    <p:sldId id="369" r:id="rId12"/>
    <p:sldId id="371" r:id="rId13"/>
    <p:sldId id="372" r:id="rId14"/>
    <p:sldId id="373" r:id="rId15"/>
    <p:sldId id="376" r:id="rId16"/>
    <p:sldId id="374" r:id="rId17"/>
    <p:sldId id="375" r:id="rId18"/>
    <p:sldId id="380" r:id="rId19"/>
    <p:sldId id="355" r:id="rId20"/>
    <p:sldId id="382" r:id="rId21"/>
    <p:sldId id="383" r:id="rId22"/>
    <p:sldId id="293" r:id="rId23"/>
  </p:sldIdLst>
  <p:sldSz cx="12192000" cy="6858000"/>
  <p:notesSz cx="6858000" cy="9144000"/>
  <p:embeddedFontLst>
    <p:embeddedFont>
      <p:font typeface="Microsoft GothicNeo Light" panose="020B0300000101010101" pitchFamily="50" charset="-127"/>
      <p:regular r:id="rId25"/>
    </p:embeddedFont>
    <p:embeddedFont>
      <p:font typeface="Montserrat Black" panose="00000A00000000000000" pitchFamily="2" charset="0"/>
      <p:bold r:id="rId26"/>
      <p:boldItalic r:id="rId27"/>
    </p:embeddedFont>
    <p:embeddedFont>
      <p:font typeface="Montserrat Light" panose="00000400000000000000" pitchFamily="2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도현" panose="020B0600000101010101" pitchFamily="50" charset="-127"/>
      <p:regular r:id="rId32"/>
    </p:embeddedFont>
    <p:embeddedFont>
      <p:font typeface="배달의민족 한나체 Pro" panose="020B0600000101010101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57F4"/>
    <a:srgbClr val="2329F0"/>
    <a:srgbClr val="DDDEE3"/>
    <a:srgbClr val="4D78F2"/>
    <a:srgbClr val="66A2D8"/>
    <a:srgbClr val="FFFFFF"/>
    <a:srgbClr val="99CCFF"/>
    <a:srgbClr val="0A4AEC"/>
    <a:srgbClr val="3366FF"/>
    <a:srgbClr val="EE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그림 개체 틀 4">
            <a:extLst>
              <a:ext uri="{FF2B5EF4-FFF2-40B4-BE49-F238E27FC236}">
                <a16:creationId xmlns:a16="http://schemas.microsoft.com/office/drawing/2014/main" id="{01F7853C-66B7-4E38-98C9-416F22FEC0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12040" y="796942"/>
            <a:ext cx="3948110" cy="52641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8FE342-C91F-4C28-A5CC-22296535F6C7}"/>
              </a:ext>
            </a:extLst>
          </p:cNvPr>
          <p:cNvSpPr/>
          <p:nvPr userDrawn="1"/>
        </p:nvSpPr>
        <p:spPr>
          <a:xfrm>
            <a:off x="831848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BA35B7-DB8D-4263-B065-6BCDF14EED65}"/>
              </a:ext>
            </a:extLst>
          </p:cNvPr>
          <p:cNvSpPr/>
          <p:nvPr userDrawn="1"/>
        </p:nvSpPr>
        <p:spPr>
          <a:xfrm>
            <a:off x="0" y="2"/>
            <a:ext cx="831848" cy="200024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BCB111-374B-48B9-A809-BB747547029A}"/>
              </a:ext>
            </a:extLst>
          </p:cNvPr>
          <p:cNvSpPr/>
          <p:nvPr userDrawn="1"/>
        </p:nvSpPr>
        <p:spPr>
          <a:xfrm>
            <a:off x="11360152" y="6657976"/>
            <a:ext cx="831848" cy="200024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92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A0A0BB-4C30-4EFA-A2E5-8303D276C5FF}"/>
              </a:ext>
            </a:extLst>
          </p:cNvPr>
          <p:cNvSpPr/>
          <p:nvPr userDrawn="1"/>
        </p:nvSpPr>
        <p:spPr>
          <a:xfrm>
            <a:off x="4779983" y="3428998"/>
            <a:ext cx="7412017" cy="3429002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96F29148-4CF1-4B59-B56A-832E2A89F87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8998"/>
            <a:ext cx="4779983" cy="342900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47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EF652A0-3462-44AF-929F-AB32CE5141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8306" y="2770986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BE39588-0893-49B1-AD76-1D03534FF8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50931" y="1454969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479378F5-97F9-4390-97C1-319521917F2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13556" y="2770986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2002CCFC-F957-4223-B51E-8E994133D9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776181" y="1454969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341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B37C4A3E-FC94-4F95-8E2A-ED76BDDB5E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848" y="796942"/>
            <a:ext cx="2632034" cy="39480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1D13D1-CA3E-42B1-BC5E-98BAB574744B}"/>
              </a:ext>
            </a:extLst>
          </p:cNvPr>
          <p:cNvSpPr/>
          <p:nvPr userDrawn="1"/>
        </p:nvSpPr>
        <p:spPr>
          <a:xfrm>
            <a:off x="9216572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0B3252B-9D67-4449-BDA5-306AD60E0F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08193" y="796942"/>
            <a:ext cx="2632034" cy="39480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C3091DE3-90A8-4A26-874F-D6A3C10E74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84538" y="796942"/>
            <a:ext cx="2632034" cy="39480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29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A52F12-2DDD-46D4-A246-A98BE088ACDD}"/>
              </a:ext>
            </a:extLst>
          </p:cNvPr>
          <p:cNvSpPr/>
          <p:nvPr userDrawn="1"/>
        </p:nvSpPr>
        <p:spPr>
          <a:xfrm>
            <a:off x="7412017" y="0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244577-18B6-4574-9ABC-9A890B817570}"/>
              </a:ext>
            </a:extLst>
          </p:cNvPr>
          <p:cNvSpPr/>
          <p:nvPr userDrawn="1"/>
        </p:nvSpPr>
        <p:spPr>
          <a:xfrm>
            <a:off x="8728034" y="0"/>
            <a:ext cx="1316017" cy="1316017"/>
          </a:xfrm>
          <a:prstGeom prst="rect">
            <a:avLst/>
          </a:prstGeom>
          <a:solidFill>
            <a:srgbClr val="3366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400397-0BD1-4C40-BED4-9E2DE213DAB7}"/>
              </a:ext>
            </a:extLst>
          </p:cNvPr>
          <p:cNvSpPr/>
          <p:nvPr userDrawn="1"/>
        </p:nvSpPr>
        <p:spPr>
          <a:xfrm>
            <a:off x="10044051" y="0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1D1D74-F772-457F-A7EC-3F83DF82C1B1}"/>
              </a:ext>
            </a:extLst>
          </p:cNvPr>
          <p:cNvSpPr/>
          <p:nvPr userDrawn="1"/>
        </p:nvSpPr>
        <p:spPr>
          <a:xfrm>
            <a:off x="7412017" y="5541983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326E54-D194-4CE6-BDDF-4EDB492D5E71}"/>
              </a:ext>
            </a:extLst>
          </p:cNvPr>
          <p:cNvSpPr/>
          <p:nvPr userDrawn="1"/>
        </p:nvSpPr>
        <p:spPr>
          <a:xfrm>
            <a:off x="8728034" y="5541983"/>
            <a:ext cx="1316017" cy="1316017"/>
          </a:xfrm>
          <a:prstGeom prst="rect">
            <a:avLst/>
          </a:prstGeom>
          <a:solidFill>
            <a:srgbClr val="0A4AE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352A7-103E-42F0-8A30-526845A09439}"/>
              </a:ext>
            </a:extLst>
          </p:cNvPr>
          <p:cNvSpPr/>
          <p:nvPr userDrawn="1"/>
        </p:nvSpPr>
        <p:spPr>
          <a:xfrm>
            <a:off x="10044051" y="5541983"/>
            <a:ext cx="1316017" cy="1316017"/>
          </a:xfrm>
          <a:prstGeom prst="rect">
            <a:avLst/>
          </a:prstGeom>
          <a:solidFill>
            <a:srgbClr val="2329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BB8B4EC7-792D-4535-B9A0-588815C3D6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466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0DD6DE-DE51-4017-9B46-2EF4D4A2F6EB}"/>
              </a:ext>
            </a:extLst>
          </p:cNvPr>
          <p:cNvSpPr/>
          <p:nvPr userDrawn="1"/>
        </p:nvSpPr>
        <p:spPr>
          <a:xfrm>
            <a:off x="7412017" y="0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24F12-9E2F-4A5D-8449-E1658FAF5373}"/>
              </a:ext>
            </a:extLst>
          </p:cNvPr>
          <p:cNvSpPr/>
          <p:nvPr userDrawn="1"/>
        </p:nvSpPr>
        <p:spPr>
          <a:xfrm>
            <a:off x="8728034" y="0"/>
            <a:ext cx="1316017" cy="1316017"/>
          </a:xfrm>
          <a:prstGeom prst="rect">
            <a:avLst/>
          </a:prstGeom>
          <a:solidFill>
            <a:srgbClr val="3366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9A934A-300C-4A4C-A772-FAF844836EF9}"/>
              </a:ext>
            </a:extLst>
          </p:cNvPr>
          <p:cNvSpPr/>
          <p:nvPr userDrawn="1"/>
        </p:nvSpPr>
        <p:spPr>
          <a:xfrm>
            <a:off x="10044051" y="0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63D361-7673-40C4-99EB-A6A7D171B79D}"/>
              </a:ext>
            </a:extLst>
          </p:cNvPr>
          <p:cNvSpPr/>
          <p:nvPr userDrawn="1"/>
        </p:nvSpPr>
        <p:spPr>
          <a:xfrm>
            <a:off x="7412017" y="5541983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C9117D-7A84-40E7-A574-8889ABF7996A}"/>
              </a:ext>
            </a:extLst>
          </p:cNvPr>
          <p:cNvSpPr/>
          <p:nvPr userDrawn="1"/>
        </p:nvSpPr>
        <p:spPr>
          <a:xfrm>
            <a:off x="8728034" y="5541983"/>
            <a:ext cx="1316017" cy="1316017"/>
          </a:xfrm>
          <a:prstGeom prst="rect">
            <a:avLst/>
          </a:prstGeom>
          <a:solidFill>
            <a:srgbClr val="0A4AE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881041-6808-46D4-B7D1-5D14EDC05BE0}"/>
              </a:ext>
            </a:extLst>
          </p:cNvPr>
          <p:cNvSpPr/>
          <p:nvPr userDrawn="1"/>
        </p:nvSpPr>
        <p:spPr>
          <a:xfrm>
            <a:off x="10044051" y="5541983"/>
            <a:ext cx="1316017" cy="1316017"/>
          </a:xfrm>
          <a:prstGeom prst="rect">
            <a:avLst/>
          </a:prstGeom>
          <a:solidFill>
            <a:srgbClr val="2329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B2C4CD6F-B3EC-4E79-BD07-A2A4E3B4EE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426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94730-5E64-4092-8C1E-7662C5B6900C}"/>
              </a:ext>
            </a:extLst>
          </p:cNvPr>
          <p:cNvSpPr/>
          <p:nvPr userDrawn="1"/>
        </p:nvSpPr>
        <p:spPr>
          <a:xfrm>
            <a:off x="7412017" y="0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0EC8BE-5D2C-473A-9C6E-E0CB8377683B}"/>
              </a:ext>
            </a:extLst>
          </p:cNvPr>
          <p:cNvSpPr/>
          <p:nvPr userDrawn="1"/>
        </p:nvSpPr>
        <p:spPr>
          <a:xfrm>
            <a:off x="8728034" y="0"/>
            <a:ext cx="1316017" cy="1316017"/>
          </a:xfrm>
          <a:prstGeom prst="rect">
            <a:avLst/>
          </a:prstGeom>
          <a:solidFill>
            <a:srgbClr val="3366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C752DC-D61C-478A-ACB4-2F874D194B8D}"/>
              </a:ext>
            </a:extLst>
          </p:cNvPr>
          <p:cNvSpPr/>
          <p:nvPr userDrawn="1"/>
        </p:nvSpPr>
        <p:spPr>
          <a:xfrm>
            <a:off x="10044051" y="0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E65AB4-336C-4F49-A9A2-90A4BB54C7E9}"/>
              </a:ext>
            </a:extLst>
          </p:cNvPr>
          <p:cNvSpPr/>
          <p:nvPr userDrawn="1"/>
        </p:nvSpPr>
        <p:spPr>
          <a:xfrm>
            <a:off x="7412017" y="5541983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570EF8-BEA3-4BD6-BEEC-31844B6C5620}"/>
              </a:ext>
            </a:extLst>
          </p:cNvPr>
          <p:cNvSpPr/>
          <p:nvPr userDrawn="1"/>
        </p:nvSpPr>
        <p:spPr>
          <a:xfrm>
            <a:off x="8728034" y="5541983"/>
            <a:ext cx="1316017" cy="1316017"/>
          </a:xfrm>
          <a:prstGeom prst="rect">
            <a:avLst/>
          </a:prstGeom>
          <a:solidFill>
            <a:srgbClr val="0A4AE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081442-CA25-4A34-8CFA-3BE462BB66D5}"/>
              </a:ext>
            </a:extLst>
          </p:cNvPr>
          <p:cNvSpPr/>
          <p:nvPr userDrawn="1"/>
        </p:nvSpPr>
        <p:spPr>
          <a:xfrm>
            <a:off x="10044051" y="5541983"/>
            <a:ext cx="1316017" cy="1316017"/>
          </a:xfrm>
          <a:prstGeom prst="rect">
            <a:avLst/>
          </a:prstGeom>
          <a:solidFill>
            <a:srgbClr val="2329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FF33584A-3248-46B7-9EB2-4B307B71E7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443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F46929A-99F6-4803-AADD-E248E3A52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2FE5389-A5FB-41B9-8CD0-650849B46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rgbClr val="265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67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3D0A3B-D33B-4E98-845C-A5D608B166A7}"/>
              </a:ext>
            </a:extLst>
          </p:cNvPr>
          <p:cNvSpPr/>
          <p:nvPr userDrawn="1"/>
        </p:nvSpPr>
        <p:spPr>
          <a:xfrm>
            <a:off x="831848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173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9FE8E902-2D91-454C-86A1-4B6F5FC8EB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1848" y="3428998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F6C14F-D2BB-422B-85D9-76B2942F4D00}"/>
              </a:ext>
            </a:extLst>
          </p:cNvPr>
          <p:cNvSpPr/>
          <p:nvPr userDrawn="1"/>
        </p:nvSpPr>
        <p:spPr>
          <a:xfrm>
            <a:off x="3463967" y="3428998"/>
            <a:ext cx="7896102" cy="263205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70C63D-ABE4-43D6-B8B7-5A07A86BB188}"/>
              </a:ext>
            </a:extLst>
          </p:cNvPr>
          <p:cNvSpPr/>
          <p:nvPr userDrawn="1"/>
        </p:nvSpPr>
        <p:spPr>
          <a:xfrm>
            <a:off x="1" y="1"/>
            <a:ext cx="831848" cy="796942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9872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B324E08-0B37-444F-AF5B-4C6944996618}"/>
              </a:ext>
            </a:extLst>
          </p:cNvPr>
          <p:cNvSpPr/>
          <p:nvPr userDrawn="1"/>
        </p:nvSpPr>
        <p:spPr>
          <a:xfrm>
            <a:off x="0" y="6061055"/>
            <a:ext cx="12192000" cy="796945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0660A3F-388C-4332-8160-9F0FC05B02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12017" y="0"/>
            <a:ext cx="4779983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382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3966D3-4928-4C30-9541-BB47D782168C}"/>
              </a:ext>
            </a:extLst>
          </p:cNvPr>
          <p:cNvSpPr/>
          <p:nvPr userDrawn="1"/>
        </p:nvSpPr>
        <p:spPr>
          <a:xfrm>
            <a:off x="6096000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CB670B-F1CC-4F0F-B4E7-1BDBD4D4ADFA}"/>
              </a:ext>
            </a:extLst>
          </p:cNvPr>
          <p:cNvSpPr/>
          <p:nvPr userDrawn="1"/>
        </p:nvSpPr>
        <p:spPr>
          <a:xfrm>
            <a:off x="7412017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CF972-9CCD-409C-9943-B03176CE24AF}"/>
              </a:ext>
            </a:extLst>
          </p:cNvPr>
          <p:cNvSpPr/>
          <p:nvPr userDrawn="1"/>
        </p:nvSpPr>
        <p:spPr>
          <a:xfrm>
            <a:off x="10044051" y="796941"/>
            <a:ext cx="1316017" cy="1316017"/>
          </a:xfrm>
          <a:prstGeom prst="rect">
            <a:avLst/>
          </a:prstGeom>
          <a:solidFill>
            <a:srgbClr val="EEEEF1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8FCCC4-F96E-46BF-8C55-7B945E3067AE}"/>
              </a:ext>
            </a:extLst>
          </p:cNvPr>
          <p:cNvSpPr/>
          <p:nvPr userDrawn="1"/>
        </p:nvSpPr>
        <p:spPr>
          <a:xfrm>
            <a:off x="6096000" y="211298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7BF85-C8FC-400B-8417-BD577B8D5EEE}"/>
              </a:ext>
            </a:extLst>
          </p:cNvPr>
          <p:cNvSpPr/>
          <p:nvPr userDrawn="1"/>
        </p:nvSpPr>
        <p:spPr>
          <a:xfrm>
            <a:off x="7412017" y="211298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1611AB-46CB-46B3-9A9E-7B7074FE6B2D}"/>
              </a:ext>
            </a:extLst>
          </p:cNvPr>
          <p:cNvSpPr/>
          <p:nvPr userDrawn="1"/>
        </p:nvSpPr>
        <p:spPr>
          <a:xfrm>
            <a:off x="8728034" y="2112981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11297-6E25-476C-BE7E-487236CF1F05}"/>
              </a:ext>
            </a:extLst>
          </p:cNvPr>
          <p:cNvSpPr/>
          <p:nvPr userDrawn="1"/>
        </p:nvSpPr>
        <p:spPr>
          <a:xfrm>
            <a:off x="6096000" y="342899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5BC5FA-2715-4600-AE4B-8ED4CA59C3CA}"/>
              </a:ext>
            </a:extLst>
          </p:cNvPr>
          <p:cNvSpPr/>
          <p:nvPr userDrawn="1"/>
        </p:nvSpPr>
        <p:spPr>
          <a:xfrm>
            <a:off x="7412017" y="3428998"/>
            <a:ext cx="1316017" cy="1316017"/>
          </a:xfrm>
          <a:prstGeom prst="rect">
            <a:avLst/>
          </a:prstGeom>
          <a:solidFill>
            <a:srgbClr val="EEEEF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B0112E-9797-4FB1-BEDB-D9CC093EE60F}"/>
              </a:ext>
            </a:extLst>
          </p:cNvPr>
          <p:cNvSpPr/>
          <p:nvPr userDrawn="1"/>
        </p:nvSpPr>
        <p:spPr>
          <a:xfrm>
            <a:off x="8728034" y="342899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1DBF16-1DA5-41DD-9FC4-13BAA5649053}"/>
              </a:ext>
            </a:extLst>
          </p:cNvPr>
          <p:cNvSpPr/>
          <p:nvPr userDrawn="1"/>
        </p:nvSpPr>
        <p:spPr>
          <a:xfrm>
            <a:off x="10044051" y="342899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4F3F6B-248C-4270-B166-40F634C49D3E}"/>
              </a:ext>
            </a:extLst>
          </p:cNvPr>
          <p:cNvSpPr/>
          <p:nvPr userDrawn="1"/>
        </p:nvSpPr>
        <p:spPr>
          <a:xfrm>
            <a:off x="6096000" y="4745038"/>
            <a:ext cx="1316017" cy="1316017"/>
          </a:xfrm>
          <a:prstGeom prst="rect">
            <a:avLst/>
          </a:prstGeom>
          <a:solidFill>
            <a:srgbClr val="EEEEF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9235BC-967C-4A11-862E-E4F5D080C17D}"/>
              </a:ext>
            </a:extLst>
          </p:cNvPr>
          <p:cNvSpPr/>
          <p:nvPr userDrawn="1"/>
        </p:nvSpPr>
        <p:spPr>
          <a:xfrm>
            <a:off x="4779983" y="4745038"/>
            <a:ext cx="1316017" cy="1316017"/>
          </a:xfrm>
          <a:prstGeom prst="rect">
            <a:avLst/>
          </a:prstGeom>
          <a:solidFill>
            <a:srgbClr val="EEEEF1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52E9F-5A94-44DA-A9A8-860D4D5BA3AC}"/>
              </a:ext>
            </a:extLst>
          </p:cNvPr>
          <p:cNvSpPr/>
          <p:nvPr userDrawn="1"/>
        </p:nvSpPr>
        <p:spPr>
          <a:xfrm>
            <a:off x="8728034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F602D9-3723-4010-B63F-306AF8C5EC62}"/>
              </a:ext>
            </a:extLst>
          </p:cNvPr>
          <p:cNvSpPr/>
          <p:nvPr userDrawn="1"/>
        </p:nvSpPr>
        <p:spPr>
          <a:xfrm>
            <a:off x="10044051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40" name="그림 개체 틀 2">
            <a:extLst>
              <a:ext uri="{FF2B5EF4-FFF2-40B4-BE49-F238E27FC236}">
                <a16:creationId xmlns:a16="http://schemas.microsoft.com/office/drawing/2014/main" id="{75C6B7AC-4052-4E8F-8455-B123A4F3362F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096000" y="796941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E9F1A9A5-D6E8-4030-99C0-ED36F57BEB5A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729513" y="3428998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22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915F462-6C1D-4703-859E-E2B96243B1C7}"/>
              </a:ext>
            </a:extLst>
          </p:cNvPr>
          <p:cNvSpPr/>
          <p:nvPr userDrawn="1"/>
        </p:nvSpPr>
        <p:spPr>
          <a:xfrm>
            <a:off x="7412017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BE128B-8F13-4EC4-8B69-00377000D012}"/>
              </a:ext>
            </a:extLst>
          </p:cNvPr>
          <p:cNvSpPr/>
          <p:nvPr userDrawn="1"/>
        </p:nvSpPr>
        <p:spPr>
          <a:xfrm>
            <a:off x="8728034" y="796941"/>
            <a:ext cx="1316017" cy="1316017"/>
          </a:xfrm>
          <a:prstGeom prst="rect">
            <a:avLst/>
          </a:prstGeom>
          <a:solidFill>
            <a:srgbClr val="3366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F4599-A1F8-4E51-94CE-AC173382F8F4}"/>
              </a:ext>
            </a:extLst>
          </p:cNvPr>
          <p:cNvSpPr/>
          <p:nvPr userDrawn="1"/>
        </p:nvSpPr>
        <p:spPr>
          <a:xfrm>
            <a:off x="10044051" y="796941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A8737C-CBAF-4D62-8628-979D22625BB8}"/>
              </a:ext>
            </a:extLst>
          </p:cNvPr>
          <p:cNvSpPr/>
          <p:nvPr userDrawn="1"/>
        </p:nvSpPr>
        <p:spPr>
          <a:xfrm>
            <a:off x="7412017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0FC473-8E03-4C3A-B876-1C331147B793}"/>
              </a:ext>
            </a:extLst>
          </p:cNvPr>
          <p:cNvSpPr/>
          <p:nvPr userDrawn="1"/>
        </p:nvSpPr>
        <p:spPr>
          <a:xfrm>
            <a:off x="8728034" y="4745038"/>
            <a:ext cx="1316017" cy="1316017"/>
          </a:xfrm>
          <a:prstGeom prst="rect">
            <a:avLst/>
          </a:prstGeom>
          <a:solidFill>
            <a:srgbClr val="0A4AE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904118-0F89-4905-932F-43D8C9B301F3}"/>
              </a:ext>
            </a:extLst>
          </p:cNvPr>
          <p:cNvSpPr/>
          <p:nvPr userDrawn="1"/>
        </p:nvSpPr>
        <p:spPr>
          <a:xfrm>
            <a:off x="10044051" y="4745038"/>
            <a:ext cx="1316017" cy="1316017"/>
          </a:xfrm>
          <a:prstGeom prst="rect">
            <a:avLst/>
          </a:prstGeom>
          <a:solidFill>
            <a:srgbClr val="2329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BF3F5C7F-0D82-42E3-B933-057C9C5E8E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20063" y="1873100"/>
            <a:ext cx="4640005" cy="31118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005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53A7199-DD05-4C2D-97C5-593771D955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D5934D-76AE-4A68-B5FC-72DF6BAA870E}"/>
              </a:ext>
            </a:extLst>
          </p:cNvPr>
          <p:cNvSpPr/>
          <p:nvPr userDrawn="1"/>
        </p:nvSpPr>
        <p:spPr>
          <a:xfrm>
            <a:off x="6096000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85403C-07BA-47BD-8915-441196B443AC}"/>
              </a:ext>
            </a:extLst>
          </p:cNvPr>
          <p:cNvSpPr/>
          <p:nvPr userDrawn="1"/>
        </p:nvSpPr>
        <p:spPr>
          <a:xfrm>
            <a:off x="11360152" y="0"/>
            <a:ext cx="831848" cy="796942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896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5702E1D-839C-4C72-AD96-EE901352D34B}"/>
              </a:ext>
            </a:extLst>
          </p:cNvPr>
          <p:cNvCxnSpPr/>
          <p:nvPr userDrawn="1"/>
        </p:nvCxnSpPr>
        <p:spPr>
          <a:xfrm>
            <a:off x="831850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4A775A6-5B13-40DC-B317-6D7869AB14A7}"/>
              </a:ext>
            </a:extLst>
          </p:cNvPr>
          <p:cNvCxnSpPr/>
          <p:nvPr userDrawn="1"/>
        </p:nvCxnSpPr>
        <p:spPr>
          <a:xfrm>
            <a:off x="2147888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DCCD3B-4013-4687-8A0D-7E5788349BA8}"/>
              </a:ext>
            </a:extLst>
          </p:cNvPr>
          <p:cNvCxnSpPr/>
          <p:nvPr userDrawn="1"/>
        </p:nvCxnSpPr>
        <p:spPr>
          <a:xfrm>
            <a:off x="3463926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4D2802-E6FA-4517-B12B-C54E3771273A}"/>
              </a:ext>
            </a:extLst>
          </p:cNvPr>
          <p:cNvCxnSpPr/>
          <p:nvPr userDrawn="1"/>
        </p:nvCxnSpPr>
        <p:spPr>
          <a:xfrm>
            <a:off x="4779964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6D4545-B260-485B-9E80-BCB52164770C}"/>
              </a:ext>
            </a:extLst>
          </p:cNvPr>
          <p:cNvCxnSpPr/>
          <p:nvPr userDrawn="1"/>
        </p:nvCxnSpPr>
        <p:spPr>
          <a:xfrm>
            <a:off x="6096002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155CD8-B7F6-4C26-9201-9A934A085389}"/>
              </a:ext>
            </a:extLst>
          </p:cNvPr>
          <p:cNvCxnSpPr/>
          <p:nvPr userDrawn="1"/>
        </p:nvCxnSpPr>
        <p:spPr>
          <a:xfrm>
            <a:off x="7412040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A73ACF-0285-4591-A93D-D748A2D96580}"/>
              </a:ext>
            </a:extLst>
          </p:cNvPr>
          <p:cNvCxnSpPr/>
          <p:nvPr userDrawn="1"/>
        </p:nvCxnSpPr>
        <p:spPr>
          <a:xfrm>
            <a:off x="8728078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88459F8-B030-4F35-B534-9EA487AC4226}"/>
              </a:ext>
            </a:extLst>
          </p:cNvPr>
          <p:cNvCxnSpPr/>
          <p:nvPr userDrawn="1"/>
        </p:nvCxnSpPr>
        <p:spPr>
          <a:xfrm>
            <a:off x="10044116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70C4FC-7984-46FB-9489-8C9627A916E7}"/>
              </a:ext>
            </a:extLst>
          </p:cNvPr>
          <p:cNvCxnSpPr/>
          <p:nvPr userDrawn="1"/>
        </p:nvCxnSpPr>
        <p:spPr>
          <a:xfrm>
            <a:off x="11360150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8D48528-7DF7-4943-BEBE-77820B47CECE}"/>
              </a:ext>
            </a:extLst>
          </p:cNvPr>
          <p:cNvCxnSpPr>
            <a:cxnSpLocks/>
          </p:cNvCxnSpPr>
          <p:nvPr userDrawn="1"/>
        </p:nvCxnSpPr>
        <p:spPr>
          <a:xfrm>
            <a:off x="0" y="796944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9E4072-7C42-4503-B333-45FB91558F2F}"/>
              </a:ext>
            </a:extLst>
          </p:cNvPr>
          <p:cNvCxnSpPr>
            <a:cxnSpLocks/>
          </p:cNvCxnSpPr>
          <p:nvPr userDrawn="1"/>
        </p:nvCxnSpPr>
        <p:spPr>
          <a:xfrm>
            <a:off x="0" y="2112973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FF8CC3-EF40-44F1-95CF-CEE5D99052F7}"/>
              </a:ext>
            </a:extLst>
          </p:cNvPr>
          <p:cNvCxnSpPr>
            <a:cxnSpLocks/>
          </p:cNvCxnSpPr>
          <p:nvPr userDrawn="1"/>
        </p:nvCxnSpPr>
        <p:spPr>
          <a:xfrm>
            <a:off x="0" y="3429002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547982-F23C-4E08-9004-9334731B5BB1}"/>
              </a:ext>
            </a:extLst>
          </p:cNvPr>
          <p:cNvCxnSpPr>
            <a:cxnSpLocks/>
          </p:cNvCxnSpPr>
          <p:nvPr userDrawn="1"/>
        </p:nvCxnSpPr>
        <p:spPr>
          <a:xfrm>
            <a:off x="0" y="4745030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21705E8-845B-4D36-9A38-6EFFB3D6F0B7}"/>
              </a:ext>
            </a:extLst>
          </p:cNvPr>
          <p:cNvCxnSpPr>
            <a:cxnSpLocks/>
          </p:cNvCxnSpPr>
          <p:nvPr userDrawn="1"/>
        </p:nvCxnSpPr>
        <p:spPr>
          <a:xfrm>
            <a:off x="0" y="6061057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76" r:id="rId17"/>
    <p:sldLayoutId id="2147483664" r:id="rId18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8C2E19-CD56-4F01-B9EA-3AFA3ED0B671}"/>
              </a:ext>
            </a:extLst>
          </p:cNvPr>
          <p:cNvSpPr txBox="1"/>
          <p:nvPr/>
        </p:nvSpPr>
        <p:spPr>
          <a:xfrm>
            <a:off x="733326" y="5377573"/>
            <a:ext cx="5451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202003403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이규현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en-US" altLang="ko-KR" sz="1600" dirty="0"/>
              <a:t>201704322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김한주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202003404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이부용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82B3-1AD0-40CF-AD7D-2948434A7B92}"/>
              </a:ext>
            </a:extLst>
          </p:cNvPr>
          <p:cNvSpPr txBox="1"/>
          <p:nvPr/>
        </p:nvSpPr>
        <p:spPr>
          <a:xfrm>
            <a:off x="733325" y="3777135"/>
            <a:ext cx="54515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j-lt"/>
                <a:cs typeface="Arial" panose="020B0604020202020204" pitchFamily="34" charset="0"/>
              </a:rPr>
              <a:t>Capstone Project </a:t>
            </a:r>
          </a:p>
          <a:p>
            <a:r>
              <a:rPr lang="en-US" altLang="ko-KR" sz="5400" dirty="0">
                <a:solidFill>
                  <a:srgbClr val="2329F0"/>
                </a:solidFill>
                <a:latin typeface="+mj-lt"/>
                <a:cs typeface="Arial" panose="020B0604020202020204" pitchFamily="34" charset="0"/>
              </a:rPr>
              <a:t>Team, Angel</a:t>
            </a:r>
            <a:endParaRPr lang="ko-KR" altLang="en-US" sz="5400" dirty="0">
              <a:solidFill>
                <a:srgbClr val="2329F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4" name="그림 개체 틀 13" descr="실내, 여러개이(가) 표시된 사진&#10;&#10;자동 생성된 설명">
            <a:extLst>
              <a:ext uri="{FF2B5EF4-FFF2-40B4-BE49-F238E27FC236}">
                <a16:creationId xmlns:a16="http://schemas.microsoft.com/office/drawing/2014/main" id="{F0804C3E-3DFE-41E9-8B79-EADFBCF6B2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7" r="28467"/>
          <a:stretch>
            <a:fillRect/>
          </a:stretch>
        </p:blipFill>
        <p:spPr/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3AE9D4-28C5-4F03-885C-4C4FDB36F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6" r="21660" b="9591"/>
          <a:stretch/>
        </p:blipFill>
        <p:spPr>
          <a:xfrm>
            <a:off x="7412040" y="796942"/>
            <a:ext cx="3948109" cy="52641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0900D7-6BB8-4EBA-AE44-E456B34F0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7" r="22238" b="8432"/>
          <a:stretch/>
        </p:blipFill>
        <p:spPr>
          <a:xfrm>
            <a:off x="7412039" y="796942"/>
            <a:ext cx="3948110" cy="52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B495BA-E4CE-4238-8B5D-8D5709DA98B2}"/>
              </a:ext>
            </a:extLst>
          </p:cNvPr>
          <p:cNvSpPr/>
          <p:nvPr/>
        </p:nvSpPr>
        <p:spPr>
          <a:xfrm>
            <a:off x="3467100" y="2108200"/>
            <a:ext cx="5257800" cy="2641600"/>
          </a:xfrm>
          <a:prstGeom prst="rect">
            <a:avLst/>
          </a:prstGeom>
          <a:noFill/>
          <a:ln>
            <a:solidFill>
              <a:srgbClr val="265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2329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245442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7A51-EFBF-49E2-8EFF-DD7B404ADD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 dirty="0">
              <a:solidFill>
                <a:srgbClr val="66A2D8"/>
              </a:solidFill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D0A312-C04E-4DB4-A716-E7DFBFD020F3}"/>
              </a:ext>
            </a:extLst>
          </p:cNvPr>
          <p:cNvSpPr/>
          <p:nvPr/>
        </p:nvSpPr>
        <p:spPr>
          <a:xfrm>
            <a:off x="4731229" y="2844932"/>
            <a:ext cx="2582129" cy="633543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90E41C-DF90-4F15-B151-4F4AFFE894A6}"/>
              </a:ext>
            </a:extLst>
          </p:cNvPr>
          <p:cNvSpPr/>
          <p:nvPr/>
        </p:nvSpPr>
        <p:spPr>
          <a:xfrm>
            <a:off x="7769227" y="2841834"/>
            <a:ext cx="2582129" cy="633543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11436C-B8FC-4ED0-8DC8-E13C077BEFD6}"/>
              </a:ext>
            </a:extLst>
          </p:cNvPr>
          <p:cNvSpPr/>
          <p:nvPr/>
        </p:nvSpPr>
        <p:spPr>
          <a:xfrm>
            <a:off x="1702259" y="2847975"/>
            <a:ext cx="2582129" cy="633543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B2A639-30DE-40F0-BBDF-299978B9BC34}"/>
              </a:ext>
            </a:extLst>
          </p:cNvPr>
          <p:cNvSpPr/>
          <p:nvPr/>
        </p:nvSpPr>
        <p:spPr>
          <a:xfrm>
            <a:off x="1702259" y="2214620"/>
            <a:ext cx="2582129" cy="4003484"/>
          </a:xfrm>
          <a:prstGeom prst="roundRect">
            <a:avLst>
              <a:gd name="adj" fmla="val 4965"/>
            </a:avLst>
          </a:prstGeom>
          <a:noFill/>
          <a:ln w="12700">
            <a:solidFill>
              <a:srgbClr val="60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1412E60-A0BB-4A06-92FD-C142E902EF9A}"/>
              </a:ext>
            </a:extLst>
          </p:cNvPr>
          <p:cNvSpPr/>
          <p:nvPr/>
        </p:nvSpPr>
        <p:spPr>
          <a:xfrm>
            <a:off x="4735744" y="2214620"/>
            <a:ext cx="2582129" cy="4003484"/>
          </a:xfrm>
          <a:prstGeom prst="roundRect">
            <a:avLst>
              <a:gd name="adj" fmla="val 4965"/>
            </a:avLst>
          </a:prstGeom>
          <a:noFill/>
          <a:ln w="12700">
            <a:solidFill>
              <a:srgbClr val="60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4EA3A0D-0E95-4BBC-BEDE-6D384094E23B}"/>
              </a:ext>
            </a:extLst>
          </p:cNvPr>
          <p:cNvSpPr/>
          <p:nvPr/>
        </p:nvSpPr>
        <p:spPr>
          <a:xfrm>
            <a:off x="7769227" y="2214620"/>
            <a:ext cx="2582129" cy="4003484"/>
          </a:xfrm>
          <a:prstGeom prst="roundRect">
            <a:avLst>
              <a:gd name="adj" fmla="val 4965"/>
            </a:avLst>
          </a:prstGeom>
          <a:noFill/>
          <a:ln w="12700">
            <a:solidFill>
              <a:srgbClr val="60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0CC00-0D06-4B57-ACF5-6B76244D789E}"/>
              </a:ext>
            </a:extLst>
          </p:cNvPr>
          <p:cNvSpPr txBox="1"/>
          <p:nvPr/>
        </p:nvSpPr>
        <p:spPr>
          <a:xfrm>
            <a:off x="1896918" y="3846268"/>
            <a:ext cx="2190690" cy="13849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기획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UI/UX </a:t>
            </a: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디자인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프론트 담당 개발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설계 및 개발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09DE0D-F03B-4495-A64C-DFCEED005187}"/>
              </a:ext>
            </a:extLst>
          </p:cNvPr>
          <p:cNvSpPr/>
          <p:nvPr/>
        </p:nvSpPr>
        <p:spPr>
          <a:xfrm>
            <a:off x="1896917" y="2960557"/>
            <a:ext cx="2190690" cy="40229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i="1" dirty="0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이규현</a:t>
            </a:r>
            <a:endParaRPr lang="en-US" altLang="ko-KR" sz="2000" i="1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1B475-11C1-426B-8AF1-326C45FDF5C8}"/>
              </a:ext>
            </a:extLst>
          </p:cNvPr>
          <p:cNvSpPr txBox="1"/>
          <p:nvPr/>
        </p:nvSpPr>
        <p:spPr>
          <a:xfrm>
            <a:off x="4930402" y="3846268"/>
            <a:ext cx="2190690" cy="13849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기획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설계 및 개발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 </a:t>
            </a: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설계 및 개발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발표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59E12B-626D-4734-9A0E-4DA22BD27A2A}"/>
              </a:ext>
            </a:extLst>
          </p:cNvPr>
          <p:cNvSpPr/>
          <p:nvPr/>
        </p:nvSpPr>
        <p:spPr>
          <a:xfrm>
            <a:off x="4930401" y="2941507"/>
            <a:ext cx="2190690" cy="40229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i="1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김한주</a:t>
            </a:r>
            <a:endParaRPr lang="en-US" altLang="ko-KR" sz="2000" i="1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90BC8-3145-4817-BA2D-F68D7BB6EBB1}"/>
              </a:ext>
            </a:extLst>
          </p:cNvPr>
          <p:cNvSpPr txBox="1"/>
          <p:nvPr/>
        </p:nvSpPr>
        <p:spPr>
          <a:xfrm>
            <a:off x="7963884" y="3846268"/>
            <a:ext cx="2190690" cy="175432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기획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 </a:t>
            </a: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설계 및 개발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연계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66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발표</a:t>
            </a: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66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556A9A-75D1-45D9-A357-A6D7B88AC2CE}"/>
              </a:ext>
            </a:extLst>
          </p:cNvPr>
          <p:cNvSpPr/>
          <p:nvPr/>
        </p:nvSpPr>
        <p:spPr>
          <a:xfrm>
            <a:off x="7963883" y="2941507"/>
            <a:ext cx="2190690" cy="40229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i="1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이부용</a:t>
            </a:r>
            <a:endParaRPr lang="en-US" altLang="ko-KR" sz="2000" i="1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B35BDF0-9DF7-4BA5-9E1E-582EA004B451}"/>
              </a:ext>
            </a:extLst>
          </p:cNvPr>
          <p:cNvSpPr/>
          <p:nvPr/>
        </p:nvSpPr>
        <p:spPr>
          <a:xfrm>
            <a:off x="2529115" y="1777906"/>
            <a:ext cx="919391" cy="919391"/>
          </a:xfrm>
          <a:prstGeom prst="ellipse">
            <a:avLst/>
          </a:prstGeom>
          <a:solidFill>
            <a:srgbClr val="232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BD11E5E-9386-490B-95EF-32BEB742AFD5}"/>
              </a:ext>
            </a:extLst>
          </p:cNvPr>
          <p:cNvSpPr/>
          <p:nvPr/>
        </p:nvSpPr>
        <p:spPr>
          <a:xfrm>
            <a:off x="5562599" y="1777906"/>
            <a:ext cx="919391" cy="919391"/>
          </a:xfrm>
          <a:prstGeom prst="ellipse">
            <a:avLst/>
          </a:prstGeom>
          <a:solidFill>
            <a:srgbClr val="232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098D8C-B0A8-4521-9529-0DBBA656DD3A}"/>
              </a:ext>
            </a:extLst>
          </p:cNvPr>
          <p:cNvSpPr/>
          <p:nvPr/>
        </p:nvSpPr>
        <p:spPr>
          <a:xfrm>
            <a:off x="8596083" y="1777906"/>
            <a:ext cx="919391" cy="919391"/>
          </a:xfrm>
          <a:prstGeom prst="ellipse">
            <a:avLst/>
          </a:prstGeom>
          <a:solidFill>
            <a:srgbClr val="232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A5B3F3-190E-48D0-881E-54B9A4834CD2}"/>
              </a:ext>
            </a:extLst>
          </p:cNvPr>
          <p:cNvSpPr txBox="1"/>
          <p:nvPr/>
        </p:nvSpPr>
        <p:spPr>
          <a:xfrm>
            <a:off x="2718734" y="741253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조직도</a:t>
            </a:r>
          </a:p>
        </p:txBody>
      </p:sp>
      <p:pic>
        <p:nvPicPr>
          <p:cNvPr id="4100" name="Picture 4" descr="왕관 개요를 가진 사람 무료 아이콘">
            <a:extLst>
              <a:ext uri="{FF2B5EF4-FFF2-40B4-BE49-F238E27FC236}">
                <a16:creationId xmlns:a16="http://schemas.microsoft.com/office/drawing/2014/main" id="{538AF2C3-A7BD-458E-A604-2E6F130B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066" y="1983588"/>
            <a:ext cx="521488" cy="5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스틱 맨 무료 아이콘">
            <a:extLst>
              <a:ext uri="{FF2B5EF4-FFF2-40B4-BE49-F238E27FC236}">
                <a16:creationId xmlns:a16="http://schemas.microsoft.com/office/drawing/2014/main" id="{C54700F1-27A4-4E33-AD7E-5987B7E9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63" y="1978889"/>
            <a:ext cx="471262" cy="4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스틱 맨 무료 아이콘">
            <a:extLst>
              <a:ext uri="{FF2B5EF4-FFF2-40B4-BE49-F238E27FC236}">
                <a16:creationId xmlns:a16="http://schemas.microsoft.com/office/drawing/2014/main" id="{3488F01C-E3D8-434E-84C3-5096BF4C1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898" y="1990641"/>
            <a:ext cx="447760" cy="44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E6F92E7-AA7B-4846-8864-AE1B43E28B05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284388" y="4216362"/>
            <a:ext cx="451356" cy="0"/>
          </a:xfrm>
          <a:prstGeom prst="line">
            <a:avLst/>
          </a:prstGeom>
          <a:ln>
            <a:solidFill>
              <a:srgbClr val="2329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7F8086-0D5F-4E44-BBE6-329FC4477E45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7317873" y="4216362"/>
            <a:ext cx="451354" cy="0"/>
          </a:xfrm>
          <a:prstGeom prst="line">
            <a:avLst/>
          </a:prstGeom>
          <a:ln>
            <a:solidFill>
              <a:srgbClr val="232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746E49-4BD5-4A5E-8366-11968F227DAB}"/>
              </a:ext>
            </a:extLst>
          </p:cNvPr>
          <p:cNvSpPr/>
          <p:nvPr/>
        </p:nvSpPr>
        <p:spPr>
          <a:xfrm>
            <a:off x="3547062" y="2270794"/>
            <a:ext cx="78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329F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조장</a:t>
            </a:r>
            <a:endParaRPr lang="en-US" altLang="ko-KR" sz="1600" dirty="0">
              <a:solidFill>
                <a:srgbClr val="2329F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CD140C-F9B2-40F7-8C82-AB8F44F45E78}"/>
              </a:ext>
            </a:extLst>
          </p:cNvPr>
          <p:cNvSpPr/>
          <p:nvPr/>
        </p:nvSpPr>
        <p:spPr>
          <a:xfrm>
            <a:off x="6567686" y="2270794"/>
            <a:ext cx="78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329F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조원</a:t>
            </a:r>
            <a:endParaRPr lang="en-US" altLang="ko-KR" sz="1600" dirty="0">
              <a:solidFill>
                <a:srgbClr val="2329F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1BA09DE-C907-4005-AF1C-8E6F116F5569}"/>
              </a:ext>
            </a:extLst>
          </p:cNvPr>
          <p:cNvSpPr/>
          <p:nvPr/>
        </p:nvSpPr>
        <p:spPr>
          <a:xfrm>
            <a:off x="9607100" y="2270794"/>
            <a:ext cx="78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329F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조원</a:t>
            </a:r>
            <a:endParaRPr lang="en-US" altLang="ko-KR" sz="1600" dirty="0">
              <a:solidFill>
                <a:srgbClr val="2329F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58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F3311D0-B3EA-42EA-B30B-5CB9004DC6E6}"/>
              </a:ext>
            </a:extLst>
          </p:cNvPr>
          <p:cNvSpPr txBox="1"/>
          <p:nvPr/>
        </p:nvSpPr>
        <p:spPr>
          <a:xfrm>
            <a:off x="2717298" y="62872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요구분석서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0E2B13-9CF9-4922-8455-D2FB9499A78C}"/>
              </a:ext>
            </a:extLst>
          </p:cNvPr>
          <p:cNvSpPr/>
          <p:nvPr/>
        </p:nvSpPr>
        <p:spPr>
          <a:xfrm>
            <a:off x="704850" y="4229100"/>
            <a:ext cx="1704975" cy="2143125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0BC28E-0C2E-4CA2-BA41-E0DEDDA9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2" y="642728"/>
            <a:ext cx="10084279" cy="621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2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AF6E73-132C-455A-8D51-EA6BCD3CF382}"/>
              </a:ext>
            </a:extLst>
          </p:cNvPr>
          <p:cNvSpPr txBox="1"/>
          <p:nvPr/>
        </p:nvSpPr>
        <p:spPr>
          <a:xfrm>
            <a:off x="2718736" y="69185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프로그램 기능 정의서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DB05A-8D91-4470-9241-3A70BF19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5" y="759298"/>
            <a:ext cx="11894389" cy="58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3A79B8-AE17-4651-A126-FBA6BDA8658C}"/>
              </a:ext>
            </a:extLst>
          </p:cNvPr>
          <p:cNvSpPr/>
          <p:nvPr/>
        </p:nvSpPr>
        <p:spPr>
          <a:xfrm>
            <a:off x="400050" y="4857750"/>
            <a:ext cx="2181225" cy="1647825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DD0DA-BC10-4978-BA18-1D047D549756}"/>
              </a:ext>
            </a:extLst>
          </p:cNvPr>
          <p:cNvSpPr txBox="1"/>
          <p:nvPr/>
        </p:nvSpPr>
        <p:spPr>
          <a:xfrm>
            <a:off x="2718736" y="462231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DB</a:t>
            </a:r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설계서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4954FE2-C780-472C-9284-4931F0D0F4A9}"/>
              </a:ext>
            </a:extLst>
          </p:cNvPr>
          <p:cNvGrpSpPr/>
          <p:nvPr/>
        </p:nvGrpSpPr>
        <p:grpSpPr>
          <a:xfrm>
            <a:off x="233362" y="1562131"/>
            <a:ext cx="11784568" cy="4543394"/>
            <a:chOff x="233362" y="1562131"/>
            <a:chExt cx="11784568" cy="454339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D282B90-9B38-4DDE-9636-63E95BCFE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362" y="1562131"/>
              <a:ext cx="5657431" cy="45433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889AC7-9D69-45A3-9831-5A10CC33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0793" y="1714531"/>
              <a:ext cx="6127137" cy="4390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73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3DD0DA-BC10-4978-BA18-1D047D549756}"/>
              </a:ext>
            </a:extLst>
          </p:cNvPr>
          <p:cNvSpPr txBox="1"/>
          <p:nvPr/>
        </p:nvSpPr>
        <p:spPr>
          <a:xfrm>
            <a:off x="2718736" y="610613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DB</a:t>
            </a:r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설계서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4349A-F2BC-4762-98FA-7C5063574CD9}"/>
              </a:ext>
            </a:extLst>
          </p:cNvPr>
          <p:cNvSpPr/>
          <p:nvPr/>
        </p:nvSpPr>
        <p:spPr>
          <a:xfrm>
            <a:off x="400050" y="4857750"/>
            <a:ext cx="2181225" cy="1647825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53C99-91CE-4C31-8CE8-A1A3F249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000250"/>
            <a:ext cx="5730626" cy="37004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680344-301A-4C38-9D72-40B5B3AD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76" y="2302848"/>
            <a:ext cx="5985124" cy="30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9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3DD0DA-BC10-4978-BA18-1D047D549756}"/>
              </a:ext>
            </a:extLst>
          </p:cNvPr>
          <p:cNvSpPr txBox="1"/>
          <p:nvPr/>
        </p:nvSpPr>
        <p:spPr>
          <a:xfrm>
            <a:off x="2718735" y="261799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DFD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2562F1-9710-4EEF-AF56-57AC3C5A77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0050" y="4381500"/>
            <a:ext cx="2181225" cy="2124075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58A97D-2EB7-41A5-9A30-329E53678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8" y="1044724"/>
            <a:ext cx="11999343" cy="5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3DD0DA-BC10-4978-BA18-1D047D549756}"/>
              </a:ext>
            </a:extLst>
          </p:cNvPr>
          <p:cNvSpPr txBox="1"/>
          <p:nvPr/>
        </p:nvSpPr>
        <p:spPr>
          <a:xfrm>
            <a:off x="2718736" y="225004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ERD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27C372-EBE0-4B89-B56F-71AB446F26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0050" y="4572000"/>
            <a:ext cx="2181225" cy="1933575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1189E-BE59-4319-A581-BE9EAEAA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744" y="879177"/>
            <a:ext cx="4474512" cy="57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7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B495BA-E4CE-4238-8B5D-8D5709DA98B2}"/>
              </a:ext>
            </a:extLst>
          </p:cNvPr>
          <p:cNvSpPr/>
          <p:nvPr/>
        </p:nvSpPr>
        <p:spPr>
          <a:xfrm>
            <a:off x="3467100" y="2108200"/>
            <a:ext cx="5257800" cy="2641600"/>
          </a:xfrm>
          <a:prstGeom prst="rect">
            <a:avLst/>
          </a:prstGeom>
          <a:noFill/>
          <a:ln>
            <a:solidFill>
              <a:srgbClr val="265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2329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개발 방향성</a:t>
            </a:r>
          </a:p>
        </p:txBody>
      </p:sp>
    </p:spTree>
    <p:extLst>
      <p:ext uri="{BB962C8B-B14F-4D97-AF65-F5344CB8AC3E}">
        <p14:creationId xmlns:p14="http://schemas.microsoft.com/office/powerpoint/2010/main" val="241927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CFDC60-F4EE-4761-BCD5-6CD47503FA46}"/>
              </a:ext>
            </a:extLst>
          </p:cNvPr>
          <p:cNvSpPr/>
          <p:nvPr/>
        </p:nvSpPr>
        <p:spPr>
          <a:xfrm>
            <a:off x="906510" y="1670050"/>
            <a:ext cx="3277832" cy="4482960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2D127B-1072-40FF-AA80-2666C5EB15D5}"/>
              </a:ext>
            </a:extLst>
          </p:cNvPr>
          <p:cNvSpPr/>
          <p:nvPr/>
        </p:nvSpPr>
        <p:spPr>
          <a:xfrm>
            <a:off x="4457084" y="1670050"/>
            <a:ext cx="3277832" cy="4482960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6248DC-DBE3-4D0A-B986-323B33BBAC1D}"/>
              </a:ext>
            </a:extLst>
          </p:cNvPr>
          <p:cNvSpPr/>
          <p:nvPr/>
        </p:nvSpPr>
        <p:spPr>
          <a:xfrm>
            <a:off x="8039099" y="1670050"/>
            <a:ext cx="3277832" cy="4482960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47764-7B5C-4DE3-9640-058C3EDA976A}"/>
              </a:ext>
            </a:extLst>
          </p:cNvPr>
          <p:cNvSpPr txBox="1"/>
          <p:nvPr/>
        </p:nvSpPr>
        <p:spPr>
          <a:xfrm>
            <a:off x="1116364" y="2971176"/>
            <a:ext cx="279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제작자</a:t>
            </a:r>
            <a:endParaRPr lang="en-US" altLang="ko-KR" sz="20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F028A-398B-47C5-911E-59B2A11B0275}"/>
              </a:ext>
            </a:extLst>
          </p:cNvPr>
          <p:cNvSpPr txBox="1"/>
          <p:nvPr/>
        </p:nvSpPr>
        <p:spPr>
          <a:xfrm>
            <a:off x="1116364" y="4055708"/>
            <a:ext cx="2795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소속사 및 제작사에서는 유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무료 회원을 통합적으로 관리할 수 있다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또한 웹페이지로만 관리할 때보다 더 많은 사용자들을 유입 시키고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다른 플랫폼을 이용하는 사용자를 모을 수 있다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YES24, NFT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마켓 등 다양한 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BM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을 설계 할 얻을 수 있다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또한 팬클럽이나 콘텐츠에 대한 사용자들의 의견 취합을 보다 쉽게 할 수 있다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44C8D-1292-43A3-9757-D4AAE9C8DF34}"/>
              </a:ext>
            </a:extLst>
          </p:cNvPr>
          <p:cNvSpPr txBox="1"/>
          <p:nvPr/>
        </p:nvSpPr>
        <p:spPr>
          <a:xfrm>
            <a:off x="1116364" y="3417635"/>
            <a:ext cx="279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57F4"/>
                </a:solidFill>
                <a:latin typeface="+mj-lt"/>
              </a:rPr>
              <a:t>JYP / Angle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DE0D8-F828-4430-991D-EA1727EBB600}"/>
              </a:ext>
            </a:extLst>
          </p:cNvPr>
          <p:cNvSpPr txBox="1"/>
          <p:nvPr/>
        </p:nvSpPr>
        <p:spPr>
          <a:xfrm>
            <a:off x="4698380" y="2975278"/>
            <a:ext cx="279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사용자</a:t>
            </a:r>
            <a:endParaRPr lang="en-US" altLang="ko-KR" sz="20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57B5B-9684-4C25-B401-47E4CBD7320A}"/>
              </a:ext>
            </a:extLst>
          </p:cNvPr>
          <p:cNvSpPr txBox="1"/>
          <p:nvPr/>
        </p:nvSpPr>
        <p:spPr>
          <a:xfrm>
            <a:off x="4698380" y="4059810"/>
            <a:ext cx="2795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다양한 콘텐츠가 한 애플리케이션에 있어 편리하게 사용할 수 있다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커뮤니티를 통해 같은 관심사의 사람들과 친해질 수 있고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좋아하는 아티스트들과 여러 방식으로 소통 할 수 있다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또한 차후 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2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굿즈를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본인이 발행할 수 있도록 하여 소속사와 수익구조를 연계해 판매할 수 있다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47EF4B-9C04-4212-8968-8854E36BCF1F}"/>
              </a:ext>
            </a:extLst>
          </p:cNvPr>
          <p:cNvSpPr txBox="1"/>
          <p:nvPr/>
        </p:nvSpPr>
        <p:spPr>
          <a:xfrm>
            <a:off x="4698380" y="3421737"/>
            <a:ext cx="279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57F4"/>
                </a:solidFill>
                <a:latin typeface="+mj-lt"/>
              </a:rPr>
              <a:t>Fan /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A3D1E-DB07-48F8-B507-CB107DA7FB1F}"/>
              </a:ext>
            </a:extLst>
          </p:cNvPr>
          <p:cNvSpPr txBox="1"/>
          <p:nvPr/>
        </p:nvSpPr>
        <p:spPr>
          <a:xfrm>
            <a:off x="8280395" y="2975278"/>
            <a:ext cx="279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b="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b="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아티스트</a:t>
            </a:r>
            <a:endParaRPr lang="en-US" altLang="ko-KR" b="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C243B-2A7F-44E7-86F3-F7A9E486EDD5}"/>
              </a:ext>
            </a:extLst>
          </p:cNvPr>
          <p:cNvSpPr txBox="1"/>
          <p:nvPr/>
        </p:nvSpPr>
        <p:spPr>
          <a:xfrm>
            <a:off x="8280395" y="3421737"/>
            <a:ext cx="279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57F4"/>
                </a:solidFill>
                <a:latin typeface="+mj-lt"/>
              </a:rPr>
              <a:t>NFT Artist / Designer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A5C92A9-CC2A-439E-AE13-6855537B6F5A}"/>
              </a:ext>
            </a:extLst>
          </p:cNvPr>
          <p:cNvGrpSpPr/>
          <p:nvPr/>
        </p:nvGrpSpPr>
        <p:grpSpPr>
          <a:xfrm>
            <a:off x="2318268" y="2158920"/>
            <a:ext cx="391434" cy="611948"/>
            <a:chOff x="2176740" y="5552108"/>
            <a:chExt cx="257175" cy="402049"/>
          </a:xfrm>
          <a:solidFill>
            <a:srgbClr val="2657F4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F1F692C-3D3C-4D3C-8678-FBB01F2D73A1}"/>
                </a:ext>
              </a:extLst>
            </p:cNvPr>
            <p:cNvSpPr/>
            <p:nvPr/>
          </p:nvSpPr>
          <p:spPr>
            <a:xfrm>
              <a:off x="2176740" y="5620788"/>
              <a:ext cx="257175" cy="333369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6F42FA3-9FDB-4F72-BC5D-265106F709FD}"/>
                </a:ext>
              </a:extLst>
            </p:cNvPr>
            <p:cNvSpPr/>
            <p:nvPr/>
          </p:nvSpPr>
          <p:spPr>
            <a:xfrm>
              <a:off x="2286374" y="5552108"/>
              <a:ext cx="28576" cy="57149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1AFD31A-40D4-4FB2-A181-57E10C1E523E}"/>
                </a:ext>
              </a:extLst>
            </p:cNvPr>
            <p:cNvSpPr/>
            <p:nvPr/>
          </p:nvSpPr>
          <p:spPr>
            <a:xfrm>
              <a:off x="2234946" y="5560356"/>
              <a:ext cx="38100" cy="47624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16A231F-255D-49EF-A8FB-3806DCA2D515}"/>
                </a:ext>
              </a:extLst>
            </p:cNvPr>
            <p:cNvSpPr/>
            <p:nvPr/>
          </p:nvSpPr>
          <p:spPr>
            <a:xfrm>
              <a:off x="2330381" y="5560507"/>
              <a:ext cx="38100" cy="47624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/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6E03B350-FEE1-4705-ACBC-26E5BDF719D0}"/>
              </a:ext>
            </a:extLst>
          </p:cNvPr>
          <p:cNvSpPr/>
          <p:nvPr/>
        </p:nvSpPr>
        <p:spPr>
          <a:xfrm>
            <a:off x="5828220" y="2197115"/>
            <a:ext cx="535560" cy="535558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52A7459-8E51-42DD-AF52-2C028193371E}"/>
              </a:ext>
            </a:extLst>
          </p:cNvPr>
          <p:cNvSpPr/>
          <p:nvPr/>
        </p:nvSpPr>
        <p:spPr>
          <a:xfrm>
            <a:off x="9434384" y="2171104"/>
            <a:ext cx="487262" cy="58758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AE5748-0B01-4125-99E6-9F2782857C82}"/>
              </a:ext>
            </a:extLst>
          </p:cNvPr>
          <p:cNvSpPr txBox="1"/>
          <p:nvPr/>
        </p:nvSpPr>
        <p:spPr>
          <a:xfrm>
            <a:off x="2709702" y="603557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기대 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198368-FE8F-4652-88EE-25F8D8A91310}"/>
              </a:ext>
            </a:extLst>
          </p:cNvPr>
          <p:cNvSpPr txBox="1"/>
          <p:nvPr/>
        </p:nvSpPr>
        <p:spPr>
          <a:xfrm>
            <a:off x="8280394" y="4059553"/>
            <a:ext cx="2795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소속사가 앨범 기간에 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2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굿즈를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내거나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특정 이벤트로부터 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2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굿즈를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판매할 때 제작자는 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아티스트에게 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아트를 의뢰하게 된다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이때 지속적으로 소속사와 전속계약을 맺는 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아티스트는 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판매 수익의 퍼센트를 제공 받는다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이렇게 디자이너는 수익과 일자리의 기대효과를 얻을 수 있다</a:t>
            </a:r>
            <a:r>
              <a:rPr lang="en-US" altLang="ko-KR" sz="1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460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0CDD5C-7360-4C5E-A2FB-58042E40BD7F}"/>
              </a:ext>
            </a:extLst>
          </p:cNvPr>
          <p:cNvSpPr txBox="1"/>
          <p:nvPr/>
        </p:nvSpPr>
        <p:spPr>
          <a:xfrm>
            <a:off x="2006599" y="1534398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b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04A71-2383-4C8C-9CE4-2A5962615F99}"/>
              </a:ext>
            </a:extLst>
          </p:cNvPr>
          <p:cNvSpPr txBox="1"/>
          <p:nvPr/>
        </p:nvSpPr>
        <p:spPr>
          <a:xfrm>
            <a:off x="2418011" y="3854113"/>
            <a:ext cx="25313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팀 명</a:t>
            </a:r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명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개요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목적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차 분석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 (</a:t>
            </a: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엔터테인먼트</a:t>
            </a:r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/NFT)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차 분석 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 (</a:t>
            </a: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애플리케이션</a:t>
            </a:r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69C308-AC88-4DC4-8EA9-4C45AE817DCE}"/>
              </a:ext>
            </a:extLst>
          </p:cNvPr>
          <p:cNvSpPr/>
          <p:nvPr/>
        </p:nvSpPr>
        <p:spPr>
          <a:xfrm>
            <a:off x="2418010" y="3375283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설명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46EE3B-42DC-4A13-9E88-8A8F31B68568}"/>
              </a:ext>
            </a:extLst>
          </p:cNvPr>
          <p:cNvSpPr/>
          <p:nvPr/>
        </p:nvSpPr>
        <p:spPr>
          <a:xfrm>
            <a:off x="2418010" y="2950170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C0E1D5-DB6C-46A3-B52D-748F0FE285E5}"/>
              </a:ext>
            </a:extLst>
          </p:cNvPr>
          <p:cNvSpPr txBox="1"/>
          <p:nvPr/>
        </p:nvSpPr>
        <p:spPr>
          <a:xfrm>
            <a:off x="5469138" y="3854113"/>
            <a:ext cx="253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개발환경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조직도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요구분석서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기능정의서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설계서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DFD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ERD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14EE2B-B22F-4C01-A28D-2F16DF698AE1}"/>
              </a:ext>
            </a:extLst>
          </p:cNvPr>
          <p:cNvSpPr/>
          <p:nvPr/>
        </p:nvSpPr>
        <p:spPr>
          <a:xfrm>
            <a:off x="5469137" y="3375283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2D8745-B3B6-4D08-9CDC-C0640358B209}"/>
              </a:ext>
            </a:extLst>
          </p:cNvPr>
          <p:cNvSpPr/>
          <p:nvPr/>
        </p:nvSpPr>
        <p:spPr>
          <a:xfrm>
            <a:off x="5469137" y="2950170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9C9101-23EE-4693-9A20-27D74B7663D8}"/>
              </a:ext>
            </a:extLst>
          </p:cNvPr>
          <p:cNvSpPr txBox="1"/>
          <p:nvPr/>
        </p:nvSpPr>
        <p:spPr>
          <a:xfrm>
            <a:off x="8086063" y="3854113"/>
            <a:ext cx="253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기대효과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아이텐티티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개발 진행 방향성</a:t>
            </a:r>
            <a:endParaRPr lang="en-US" altLang="ko-KR" sz="16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549DA1-032B-4262-8D51-0B23C24F9067}"/>
              </a:ext>
            </a:extLst>
          </p:cNvPr>
          <p:cNvSpPr/>
          <p:nvPr/>
        </p:nvSpPr>
        <p:spPr>
          <a:xfrm>
            <a:off x="8086062" y="3392448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방향성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95936-F25B-4220-893B-4F124056AD14}"/>
              </a:ext>
            </a:extLst>
          </p:cNvPr>
          <p:cNvSpPr/>
          <p:nvPr/>
        </p:nvSpPr>
        <p:spPr>
          <a:xfrm>
            <a:off x="8086062" y="2967335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28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ED5507-42C7-44C4-9A02-39C99BBEBBA6}"/>
              </a:ext>
            </a:extLst>
          </p:cNvPr>
          <p:cNvSpPr/>
          <p:nvPr/>
        </p:nvSpPr>
        <p:spPr>
          <a:xfrm>
            <a:off x="463279" y="504825"/>
            <a:ext cx="2938735" cy="5905500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FAFE8-82A9-497A-9960-DE37A136C488}"/>
              </a:ext>
            </a:extLst>
          </p:cNvPr>
          <p:cNvSpPr txBox="1"/>
          <p:nvPr/>
        </p:nvSpPr>
        <p:spPr>
          <a:xfrm>
            <a:off x="8642716" y="1370750"/>
            <a:ext cx="29355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다양한 아티스트 커뮤니티와 용도에 따라 분류된 게시판을 통해 아티스트 및 관심사 친구와 소통할 수 있다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BC0CF8-9185-4C2C-8419-14FFB9E145C2}"/>
              </a:ext>
            </a:extLst>
          </p:cNvPr>
          <p:cNvSpPr/>
          <p:nvPr/>
        </p:nvSpPr>
        <p:spPr>
          <a:xfrm>
            <a:off x="8642715" y="1097977"/>
            <a:ext cx="293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커뮤니티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004FA91-3A2B-4029-B574-E4670FCEF5C1}"/>
              </a:ext>
            </a:extLst>
          </p:cNvPr>
          <p:cNvSpPr/>
          <p:nvPr/>
        </p:nvSpPr>
        <p:spPr>
          <a:xfrm>
            <a:off x="7405916" y="2405990"/>
            <a:ext cx="863602" cy="863602"/>
          </a:xfrm>
          <a:prstGeom prst="ellipse">
            <a:avLst/>
          </a:prstGeom>
          <a:solidFill>
            <a:srgbClr val="232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ED8C98-AB42-49EF-A602-A68BF0A1A031}"/>
              </a:ext>
            </a:extLst>
          </p:cNvPr>
          <p:cNvGrpSpPr/>
          <p:nvPr/>
        </p:nvGrpSpPr>
        <p:grpSpPr>
          <a:xfrm>
            <a:off x="7679736" y="2668045"/>
            <a:ext cx="316629" cy="324799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93246E-DC54-4181-9AF8-9FD32150C2F2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1493CC9-CF5B-42E4-B222-7B7559CC65D6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00D2EFF-0477-46C8-9F98-941FB3459F21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9ED0AFE-C3C2-4F42-8692-8FEE2E02EB21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42549C39-6E0E-4138-95BD-C195A18924BC}"/>
              </a:ext>
            </a:extLst>
          </p:cNvPr>
          <p:cNvSpPr/>
          <p:nvPr/>
        </p:nvSpPr>
        <p:spPr>
          <a:xfrm>
            <a:off x="7400254" y="4959142"/>
            <a:ext cx="863602" cy="863602"/>
          </a:xfrm>
          <a:prstGeom prst="ellipse">
            <a:avLst/>
          </a:prstGeom>
          <a:solidFill>
            <a:srgbClr val="232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2FA45D-5AF5-48B5-B4DE-621BD31E1D1D}"/>
              </a:ext>
            </a:extLst>
          </p:cNvPr>
          <p:cNvGrpSpPr/>
          <p:nvPr/>
        </p:nvGrpSpPr>
        <p:grpSpPr>
          <a:xfrm>
            <a:off x="7667829" y="5226187"/>
            <a:ext cx="328448" cy="314819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6E56190-60DA-4C09-8F20-A12D6B0D56B9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4BF6A6E-89E2-4E73-9ACB-872A6E6C2755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A54838E4-EFD9-445C-A211-B2484A3BD1A3}"/>
              </a:ext>
            </a:extLst>
          </p:cNvPr>
          <p:cNvSpPr/>
          <p:nvPr/>
        </p:nvSpPr>
        <p:spPr>
          <a:xfrm>
            <a:off x="7405916" y="1129414"/>
            <a:ext cx="863602" cy="863602"/>
          </a:xfrm>
          <a:prstGeom prst="ellipse">
            <a:avLst/>
          </a:prstGeom>
          <a:solidFill>
            <a:srgbClr val="232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8D6B62-8980-4DE0-BEDB-B0ADAA250939}"/>
              </a:ext>
            </a:extLst>
          </p:cNvPr>
          <p:cNvGrpSpPr/>
          <p:nvPr/>
        </p:nvGrpSpPr>
        <p:grpSpPr>
          <a:xfrm>
            <a:off x="7713456" y="1388162"/>
            <a:ext cx="248519" cy="331413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7A30F2A-C82C-44BD-B3D2-63065D09E4C9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527521D-362F-4A4F-AE04-DF134914C45B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DFE41E89-F8B4-4790-AB2E-C93F77DEBBE2}"/>
              </a:ext>
            </a:extLst>
          </p:cNvPr>
          <p:cNvSpPr/>
          <p:nvPr/>
        </p:nvSpPr>
        <p:spPr>
          <a:xfrm>
            <a:off x="7400254" y="3682566"/>
            <a:ext cx="863602" cy="863602"/>
          </a:xfrm>
          <a:prstGeom prst="ellipse">
            <a:avLst/>
          </a:prstGeom>
          <a:solidFill>
            <a:srgbClr val="232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F058F5-A745-400E-8204-4B45097BE54E}"/>
              </a:ext>
            </a:extLst>
          </p:cNvPr>
          <p:cNvGrpSpPr/>
          <p:nvPr/>
        </p:nvGrpSpPr>
        <p:grpSpPr>
          <a:xfrm>
            <a:off x="7663108" y="3942677"/>
            <a:ext cx="328687" cy="328687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C1CAD18-4A9F-452F-B197-994218D34DA7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E13104D-DB5A-48D3-BE0A-D84AB5BEDFBD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B7696C7-C917-40F0-8EA6-58780BB931FF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4A7A326-BE04-4695-9CB6-77040C57927D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590D2189-000D-495B-B7A2-40F76F6742BD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74EB3B-4268-4710-B8E9-C62FD1662799}"/>
              </a:ext>
            </a:extLst>
          </p:cNvPr>
          <p:cNvSpPr txBox="1"/>
          <p:nvPr/>
        </p:nvSpPr>
        <p:spPr>
          <a:xfrm>
            <a:off x="713468" y="5349220"/>
            <a:ext cx="255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FAFBFC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Fangle</a:t>
            </a:r>
            <a:r>
              <a:rPr lang="ko-KR" altLang="en-US" sz="1400" dirty="0">
                <a:solidFill>
                  <a:srgbClr val="FAFBFC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에서의 주요 기능은</a:t>
            </a:r>
            <a:endParaRPr lang="en-US" altLang="ko-KR" sz="1400" dirty="0">
              <a:solidFill>
                <a:srgbClr val="FAFBFC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sz="1400" dirty="0">
                <a:solidFill>
                  <a:srgbClr val="FAFBFC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3</a:t>
            </a:r>
            <a:r>
              <a:rPr lang="ko-KR" altLang="en-US" sz="1400" dirty="0">
                <a:solidFill>
                  <a:srgbClr val="FAFBFC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가지로 설명 가능하다</a:t>
            </a:r>
            <a:endParaRPr lang="en-US" altLang="ko-KR" sz="1400" dirty="0">
              <a:solidFill>
                <a:srgbClr val="FAFBFC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FC0F66-C7C2-4760-B8D3-6C05B58BF533}"/>
              </a:ext>
            </a:extLst>
          </p:cNvPr>
          <p:cNvSpPr txBox="1"/>
          <p:nvPr/>
        </p:nvSpPr>
        <p:spPr>
          <a:xfrm>
            <a:off x="713468" y="1027787"/>
            <a:ext cx="2553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AFBF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아이덴티티</a:t>
            </a:r>
            <a:endParaRPr lang="en-US" altLang="ko-KR" sz="3200" b="1" dirty="0">
              <a:solidFill>
                <a:srgbClr val="FAFBF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C93D43-FC67-48E6-A90D-629D4F188AF5}"/>
              </a:ext>
            </a:extLst>
          </p:cNvPr>
          <p:cNvCxnSpPr>
            <a:cxnSpLocks/>
          </p:cNvCxnSpPr>
          <p:nvPr/>
        </p:nvCxnSpPr>
        <p:spPr>
          <a:xfrm>
            <a:off x="838200" y="1697601"/>
            <a:ext cx="0" cy="3528586"/>
          </a:xfrm>
          <a:prstGeom prst="line">
            <a:avLst/>
          </a:prstGeom>
          <a:ln>
            <a:solidFill>
              <a:srgbClr val="FAF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05F4FC6-5106-4495-BB27-178CE26AAC25}"/>
              </a:ext>
            </a:extLst>
          </p:cNvPr>
          <p:cNvSpPr txBox="1"/>
          <p:nvPr/>
        </p:nvSpPr>
        <p:spPr>
          <a:xfrm>
            <a:off x="8642716" y="2647326"/>
            <a:ext cx="2935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소속사에서 제공하는 공식적인 일정표를 애플리케이션을 통해 간편히 만나볼 수 있다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콘서트때는 유료회원의 선티켓예매 유무도 일정표에 표기해준다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1CA80C-94E7-4F82-8C0D-A1DEF39F9E05}"/>
              </a:ext>
            </a:extLst>
          </p:cNvPr>
          <p:cNvSpPr/>
          <p:nvPr/>
        </p:nvSpPr>
        <p:spPr>
          <a:xfrm>
            <a:off x="8642715" y="2374553"/>
            <a:ext cx="293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일정표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20711-D497-4F5F-B732-48B77E36A689}"/>
              </a:ext>
            </a:extLst>
          </p:cNvPr>
          <p:cNvSpPr txBox="1"/>
          <p:nvPr/>
        </p:nvSpPr>
        <p:spPr>
          <a:xfrm>
            <a:off x="8642716" y="3923902"/>
            <a:ext cx="2935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앨범 구매를 통해 제공받은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마켓에 연결시키고 보유한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굿즈를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확인해볼 수 있다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NFT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마켓 링크도 제공하여 빠르게 해당 마켓으로 이동할 수 있다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82F90A-C3DF-4015-8CE4-171CCBC17993}"/>
              </a:ext>
            </a:extLst>
          </p:cNvPr>
          <p:cNvSpPr/>
          <p:nvPr/>
        </p:nvSpPr>
        <p:spPr>
          <a:xfrm>
            <a:off x="8642715" y="3651129"/>
            <a:ext cx="293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컬렉션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2CF319-678B-4AF4-990C-3DAE9F45007B}"/>
              </a:ext>
            </a:extLst>
          </p:cNvPr>
          <p:cNvSpPr txBox="1"/>
          <p:nvPr/>
        </p:nvSpPr>
        <p:spPr>
          <a:xfrm>
            <a:off x="8642716" y="5200478"/>
            <a:ext cx="2935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YES24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에서 유료 팬클럽 구매 시 기간동안 애플리케이션에서도 유료혜택을 즐길 수 있다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뿐만 아니라 예매 혜택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커뮤니티 이벤트 등 다양한 콘텐츠 제공도 추가로 제공받는다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8852B0-631E-4D54-9E94-84DA7FA0E5E9}"/>
              </a:ext>
            </a:extLst>
          </p:cNvPr>
          <p:cNvSpPr/>
          <p:nvPr/>
        </p:nvSpPr>
        <p:spPr>
          <a:xfrm>
            <a:off x="8642715" y="4927705"/>
            <a:ext cx="293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유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/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무료 서비스 혜택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47BF6A-D8CD-4AA7-9C97-4967D18AE4A3}"/>
              </a:ext>
            </a:extLst>
          </p:cNvPr>
          <p:cNvSpPr/>
          <p:nvPr/>
        </p:nvSpPr>
        <p:spPr>
          <a:xfrm>
            <a:off x="9625604" y="504825"/>
            <a:ext cx="1952625" cy="104775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1CCE5A3-9523-481D-BE17-0D810945AC5B}"/>
              </a:ext>
            </a:extLst>
          </p:cNvPr>
          <p:cNvSpPr/>
          <p:nvPr/>
        </p:nvSpPr>
        <p:spPr>
          <a:xfrm>
            <a:off x="10477500" y="6204281"/>
            <a:ext cx="1100728" cy="234673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564115-F49D-4FA3-9CA7-960FFD9B742B}"/>
              </a:ext>
            </a:extLst>
          </p:cNvPr>
          <p:cNvSpPr/>
          <p:nvPr/>
        </p:nvSpPr>
        <p:spPr>
          <a:xfrm>
            <a:off x="3664868" y="504825"/>
            <a:ext cx="2935515" cy="5905500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4" name="Picture 24" descr="유튜브와 많이 닮은 NFT 아트 | 지큐 코리아 (GQ Korea)">
            <a:extLst>
              <a:ext uri="{FF2B5EF4-FFF2-40B4-BE49-F238E27FC236}">
                <a16:creationId xmlns:a16="http://schemas.microsoft.com/office/drawing/2014/main" id="{9CEF74D4-E4F1-49B5-B5A2-E806BD876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0" t="4121" r="56810" b="10184"/>
          <a:stretch/>
        </p:blipFill>
        <p:spPr bwMode="auto">
          <a:xfrm>
            <a:off x="3651240" y="504825"/>
            <a:ext cx="2949144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E21C8A1-E903-4F4F-9B3D-7ECE5E01A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0" t="428" r="18098" b="10787"/>
          <a:stretch/>
        </p:blipFill>
        <p:spPr>
          <a:xfrm>
            <a:off x="3637612" y="504826"/>
            <a:ext cx="2962771" cy="59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0AA23F-924F-46CD-A98B-DC86E1D1FF41}"/>
              </a:ext>
            </a:extLst>
          </p:cNvPr>
          <p:cNvSpPr txBox="1"/>
          <p:nvPr/>
        </p:nvSpPr>
        <p:spPr>
          <a:xfrm>
            <a:off x="2718734" y="741253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개발 진행 방향성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A5EC6-4CA0-4948-B105-D9B8B3DA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19" y="2219325"/>
            <a:ext cx="8971361" cy="314325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79DC1B2-831B-4FF0-956D-AE3680F6210D}"/>
              </a:ext>
            </a:extLst>
          </p:cNvPr>
          <p:cNvCxnSpPr/>
          <p:nvPr/>
        </p:nvCxnSpPr>
        <p:spPr>
          <a:xfrm>
            <a:off x="4667250" y="1581150"/>
            <a:ext cx="287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33C0F3-3AF1-4351-83CC-58A11DE3998A}"/>
              </a:ext>
            </a:extLst>
          </p:cNvPr>
          <p:cNvCxnSpPr/>
          <p:nvPr/>
        </p:nvCxnSpPr>
        <p:spPr>
          <a:xfrm>
            <a:off x="4819650" y="5857875"/>
            <a:ext cx="287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62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81F03F-F58F-4C06-9F22-5B4B7054E86C}"/>
              </a:ext>
            </a:extLst>
          </p:cNvPr>
          <p:cNvSpPr txBox="1"/>
          <p:nvPr/>
        </p:nvSpPr>
        <p:spPr>
          <a:xfrm>
            <a:off x="3162300" y="2828836"/>
            <a:ext cx="58674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B495BA-E4CE-4238-8B5D-8D5709DA98B2}"/>
              </a:ext>
            </a:extLst>
          </p:cNvPr>
          <p:cNvSpPr/>
          <p:nvPr/>
        </p:nvSpPr>
        <p:spPr>
          <a:xfrm>
            <a:off x="3467100" y="2108200"/>
            <a:ext cx="5257800" cy="2641600"/>
          </a:xfrm>
          <a:prstGeom prst="rect">
            <a:avLst/>
          </a:prstGeom>
          <a:noFill/>
          <a:ln>
            <a:solidFill>
              <a:srgbClr val="265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2329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376970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C8D3C7-BD7C-4499-9824-ADBAFED3F37A}"/>
              </a:ext>
            </a:extLst>
          </p:cNvPr>
          <p:cNvSpPr txBox="1"/>
          <p:nvPr/>
        </p:nvSpPr>
        <p:spPr>
          <a:xfrm>
            <a:off x="965200" y="1767326"/>
            <a:ext cx="3685722" cy="107721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475DE6"/>
                </a:solidFill>
                <a:latin typeface="+mj-lt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Team Name,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Project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CBEC2-B8AD-4662-B56F-7DA261C0E7D3}"/>
              </a:ext>
            </a:extLst>
          </p:cNvPr>
          <p:cNvSpPr txBox="1"/>
          <p:nvPr/>
        </p:nvSpPr>
        <p:spPr>
          <a:xfrm>
            <a:off x="6438900" y="2187293"/>
            <a:ext cx="4787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사물을 바라보는 관점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</a:p>
          <a:p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비스듬히 바라보고 눈높이를 맞춘다는 의미도 있는데 이 단어처럼 항상 보던 관점 말고 다양하고 새로운 각도에서 사물을 바라보고 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아이디어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내자는 의미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또한 결과물을 사용하는 사용자 및 고객에게 눈높이를 맞추어 보다 친숙하고 편리한 결과물을 출력하고 싶다는 목표가 담겼다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sz="14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3C2ACF-6C3A-4858-8991-064A3CE58E10}"/>
              </a:ext>
            </a:extLst>
          </p:cNvPr>
          <p:cNvSpPr/>
          <p:nvPr/>
        </p:nvSpPr>
        <p:spPr>
          <a:xfrm>
            <a:off x="6438900" y="1848732"/>
            <a:ext cx="477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lt"/>
              </a:rPr>
              <a:t>Angle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082DB6-AE4E-457F-AE68-18CAAE1D5D2D}"/>
              </a:ext>
            </a:extLst>
          </p:cNvPr>
          <p:cNvSpPr/>
          <p:nvPr/>
        </p:nvSpPr>
        <p:spPr>
          <a:xfrm>
            <a:off x="5207000" y="1930144"/>
            <a:ext cx="914400" cy="914400"/>
          </a:xfrm>
          <a:prstGeom prst="ellipse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16B36-E970-46D1-8B68-1629E0AE28D9}"/>
              </a:ext>
            </a:extLst>
          </p:cNvPr>
          <p:cNvSpPr txBox="1"/>
          <p:nvPr/>
        </p:nvSpPr>
        <p:spPr>
          <a:xfrm>
            <a:off x="6438900" y="4270605"/>
            <a:ext cx="4787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우선 커뮤니티 팬플랫폼을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제작 목표로 잡은 후에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프로젝트명을 생각했다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여기서 팬클럽의 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Fan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과 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Angle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을 합쳐 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Fangle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이란 이름의 프로젝트명이 탄생했다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</a:p>
          <a:p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또한 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Fangle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이란 단어의 뜻은 유행이란 뜻도 내포하여 우리가 먼저 유행을 선도 하겠다 라는 포부도 담고있다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sz="14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AACC1C-45A8-4C47-9CBF-FEC8E144FC7C}"/>
              </a:ext>
            </a:extLst>
          </p:cNvPr>
          <p:cNvSpPr/>
          <p:nvPr/>
        </p:nvSpPr>
        <p:spPr>
          <a:xfrm>
            <a:off x="6438900" y="3932044"/>
            <a:ext cx="477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lt"/>
              </a:rPr>
              <a:t>Fangle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5A3A7A1-379D-45A6-B178-46A658F51947}"/>
              </a:ext>
            </a:extLst>
          </p:cNvPr>
          <p:cNvSpPr/>
          <p:nvPr/>
        </p:nvSpPr>
        <p:spPr>
          <a:xfrm>
            <a:off x="5207000" y="4013456"/>
            <a:ext cx="914400" cy="914400"/>
          </a:xfrm>
          <a:prstGeom prst="ellipse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6575E-F963-4542-9236-F137D060B30B}"/>
              </a:ext>
            </a:extLst>
          </p:cNvPr>
          <p:cNvSpPr txBox="1"/>
          <p:nvPr/>
        </p:nvSpPr>
        <p:spPr>
          <a:xfrm>
            <a:off x="965200" y="2844544"/>
            <a:ext cx="312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팀 명</a:t>
            </a:r>
            <a:r>
              <a:rPr lang="en-US" altLang="ko-KR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명</a:t>
            </a:r>
          </a:p>
        </p:txBody>
      </p:sp>
    </p:spTree>
    <p:extLst>
      <p:ext uri="{BB962C8B-B14F-4D97-AF65-F5344CB8AC3E}">
        <p14:creationId xmlns:p14="http://schemas.microsoft.com/office/powerpoint/2010/main" val="135144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F668C0-F215-48ED-B718-ECAB4B8B8837}"/>
              </a:ext>
            </a:extLst>
          </p:cNvPr>
          <p:cNvSpPr txBox="1"/>
          <p:nvPr/>
        </p:nvSpPr>
        <p:spPr>
          <a:xfrm>
            <a:off x="2718734" y="1037543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프로젝트 개요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DBE6392-D3C0-4216-965F-5C0C4E8DB436}"/>
              </a:ext>
            </a:extLst>
          </p:cNvPr>
          <p:cNvSpPr/>
          <p:nvPr/>
        </p:nvSpPr>
        <p:spPr>
          <a:xfrm rot="16200000">
            <a:off x="4573437" y="793150"/>
            <a:ext cx="3200400" cy="5892800"/>
          </a:xfrm>
          <a:custGeom>
            <a:avLst/>
            <a:gdLst>
              <a:gd name="connsiteX0" fmla="*/ 2896107 w 3200400"/>
              <a:gd name="connsiteY0" fmla="*/ 48133 h 5892800"/>
              <a:gd name="connsiteX1" fmla="*/ 48132 w 3200400"/>
              <a:gd name="connsiteY1" fmla="*/ 48133 h 5892800"/>
              <a:gd name="connsiteX2" fmla="*/ 48132 w 3200400"/>
              <a:gd name="connsiteY2" fmla="*/ 5844668 h 5892800"/>
              <a:gd name="connsiteX3" fmla="*/ 2896107 w 3200400"/>
              <a:gd name="connsiteY3" fmla="*/ 5844668 h 5892800"/>
              <a:gd name="connsiteX4" fmla="*/ 3200400 w 3200400"/>
              <a:gd name="connsiteY4" fmla="*/ 0 h 5892800"/>
              <a:gd name="connsiteX5" fmla="*/ 3200400 w 3200400"/>
              <a:gd name="connsiteY5" fmla="*/ 5892800 h 5892800"/>
              <a:gd name="connsiteX6" fmla="*/ 3200399 w 3200400"/>
              <a:gd name="connsiteY6" fmla="*/ 5892800 h 5892800"/>
              <a:gd name="connsiteX7" fmla="*/ 2896107 w 3200400"/>
              <a:gd name="connsiteY7" fmla="*/ 5892800 h 5892800"/>
              <a:gd name="connsiteX8" fmla="*/ 48132 w 3200400"/>
              <a:gd name="connsiteY8" fmla="*/ 5892800 h 5892800"/>
              <a:gd name="connsiteX9" fmla="*/ 32399 w 3200400"/>
              <a:gd name="connsiteY9" fmla="*/ 5892800 h 5892800"/>
              <a:gd name="connsiteX10" fmla="*/ 0 w 3200400"/>
              <a:gd name="connsiteY10" fmla="*/ 5892800 h 5892800"/>
              <a:gd name="connsiteX11" fmla="*/ 0 w 3200400"/>
              <a:gd name="connsiteY11" fmla="*/ 0 h 5892800"/>
              <a:gd name="connsiteX12" fmla="*/ 48132 w 3200400"/>
              <a:gd name="connsiteY12" fmla="*/ 0 h 5892800"/>
              <a:gd name="connsiteX13" fmla="*/ 48132 w 3200400"/>
              <a:gd name="connsiteY13" fmla="*/ 1 h 5892800"/>
              <a:gd name="connsiteX14" fmla="*/ 2896107 w 3200400"/>
              <a:gd name="connsiteY14" fmla="*/ 1 h 5892800"/>
              <a:gd name="connsiteX15" fmla="*/ 2896107 w 3200400"/>
              <a:gd name="connsiteY15" fmla="*/ 0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00400" h="5892800">
                <a:moveTo>
                  <a:pt x="2896107" y="48133"/>
                </a:moveTo>
                <a:lnTo>
                  <a:pt x="48132" y="48133"/>
                </a:lnTo>
                <a:lnTo>
                  <a:pt x="48132" y="5844668"/>
                </a:lnTo>
                <a:lnTo>
                  <a:pt x="2896107" y="5844668"/>
                </a:lnTo>
                <a:close/>
                <a:moveTo>
                  <a:pt x="3200400" y="0"/>
                </a:moveTo>
                <a:lnTo>
                  <a:pt x="3200400" y="5892800"/>
                </a:lnTo>
                <a:lnTo>
                  <a:pt x="3200399" y="5892800"/>
                </a:lnTo>
                <a:lnTo>
                  <a:pt x="2896107" y="5892800"/>
                </a:lnTo>
                <a:lnTo>
                  <a:pt x="48132" y="5892800"/>
                </a:lnTo>
                <a:lnTo>
                  <a:pt x="32399" y="5892800"/>
                </a:lnTo>
                <a:lnTo>
                  <a:pt x="0" y="5892800"/>
                </a:lnTo>
                <a:lnTo>
                  <a:pt x="0" y="0"/>
                </a:lnTo>
                <a:lnTo>
                  <a:pt x="48132" y="0"/>
                </a:lnTo>
                <a:lnTo>
                  <a:pt x="48132" y="1"/>
                </a:lnTo>
                <a:lnTo>
                  <a:pt x="2896107" y="1"/>
                </a:lnTo>
                <a:lnTo>
                  <a:pt x="2896107" y="0"/>
                </a:lnTo>
                <a:close/>
              </a:path>
            </a:pathLst>
          </a:custGeom>
          <a:solidFill>
            <a:srgbClr val="0A4AEC"/>
          </a:solidFill>
          <a:ln w="9525" cap="flat">
            <a:solidFill>
              <a:schemeClr val="accent1"/>
            </a:solidFill>
            <a:prstDash val="solid"/>
            <a:miter/>
          </a:ln>
          <a:effectLst>
            <a:outerShdw blurRad="127000" dist="2540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1C5DA-4577-49C5-9463-794B6B81E289}"/>
              </a:ext>
            </a:extLst>
          </p:cNvPr>
          <p:cNvSpPr txBox="1"/>
          <p:nvPr/>
        </p:nvSpPr>
        <p:spPr>
          <a:xfrm>
            <a:off x="3588947" y="3251051"/>
            <a:ext cx="50141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0A4AEC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여러 팬클럽</a:t>
            </a:r>
            <a:r>
              <a:rPr lang="en-US" altLang="ko-KR" sz="1800" dirty="0">
                <a:solidFill>
                  <a:srgbClr val="0A4AEC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800" dirty="0" err="1">
                <a:solidFill>
                  <a:srgbClr val="0A4AEC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팬소통</a:t>
            </a:r>
            <a:r>
              <a:rPr lang="ko-KR" altLang="en-US" sz="1800" dirty="0">
                <a:solidFill>
                  <a:srgbClr val="0A4AEC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플랫폼을 통합하여 회원을 관리</a:t>
            </a:r>
            <a:r>
              <a:rPr lang="ko-KR" altLang="en-US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하고</a:t>
            </a:r>
            <a:r>
              <a:rPr lang="en-US" altLang="ko-KR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800" dirty="0">
                <a:solidFill>
                  <a:srgbClr val="0A4AEC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다양한 양질의 콘텐츠</a:t>
            </a:r>
            <a:r>
              <a:rPr lang="en-US" altLang="ko-KR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커뮤니티</a:t>
            </a:r>
            <a:r>
              <a:rPr lang="en-US" altLang="ko-KR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아티스트 </a:t>
            </a:r>
            <a:endParaRPr lang="en-US" altLang="ko-KR" sz="18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소통</a:t>
            </a:r>
            <a:r>
              <a:rPr lang="en-US" altLang="ko-KR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일정표</a:t>
            </a:r>
            <a:r>
              <a:rPr lang="en-US" altLang="ko-KR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</a:t>
            </a:r>
            <a:r>
              <a:rPr lang="ko-KR" altLang="en-US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발행</a:t>
            </a:r>
            <a:r>
              <a:rPr lang="en-US" altLang="ko-KR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컬렉션</a:t>
            </a:r>
            <a:r>
              <a:rPr lang="en-US" altLang="ko-KR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제공하는 </a:t>
            </a:r>
            <a:endParaRPr lang="en-US" altLang="ko-KR" sz="18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커뮤니티형</a:t>
            </a:r>
            <a:r>
              <a:rPr lang="ko-KR" altLang="en-US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팬플랫폼을 만든다</a:t>
            </a:r>
            <a:r>
              <a:rPr lang="en-US" altLang="ko-KR" sz="18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62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55C61A5C-C72B-4CFE-B9FD-166780F5789A}"/>
              </a:ext>
            </a:extLst>
          </p:cNvPr>
          <p:cNvSpPr txBox="1"/>
          <p:nvPr/>
        </p:nvSpPr>
        <p:spPr>
          <a:xfrm>
            <a:off x="2718736" y="690831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프로젝트 목적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F46732C-52FA-4297-BB9B-0ED6201BF687}"/>
              </a:ext>
            </a:extLst>
          </p:cNvPr>
          <p:cNvSpPr/>
          <p:nvPr/>
        </p:nvSpPr>
        <p:spPr>
          <a:xfrm>
            <a:off x="5466173" y="2103757"/>
            <a:ext cx="1259658" cy="1259656"/>
          </a:xfrm>
          <a:prstGeom prst="ellipse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771F330-5641-4723-A201-F7A6C5C1A035}"/>
              </a:ext>
            </a:extLst>
          </p:cNvPr>
          <p:cNvSpPr/>
          <p:nvPr/>
        </p:nvSpPr>
        <p:spPr>
          <a:xfrm>
            <a:off x="4586200" y="3757198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온라인 </a:t>
            </a:r>
            <a:r>
              <a:rPr lang="ko-KR" altLang="en-US" sz="24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</a:t>
            </a: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발행</a:t>
            </a:r>
            <a:endParaRPr lang="en-US" altLang="ko-KR" sz="24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35A4386-060A-45A3-8C62-B66ACF9F2533}"/>
              </a:ext>
            </a:extLst>
          </p:cNvPr>
          <p:cNvSpPr/>
          <p:nvPr/>
        </p:nvSpPr>
        <p:spPr>
          <a:xfrm>
            <a:off x="2321743" y="2103757"/>
            <a:ext cx="1259658" cy="1259656"/>
          </a:xfrm>
          <a:prstGeom prst="ellipse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21A7BD-B9C8-4C34-9A12-C15818C4BE4B}"/>
              </a:ext>
            </a:extLst>
          </p:cNvPr>
          <p:cNvSpPr/>
          <p:nvPr/>
        </p:nvSpPr>
        <p:spPr>
          <a:xfrm>
            <a:off x="1441771" y="3757198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0" i="0" dirty="0">
                <a:solidFill>
                  <a:srgbClr val="202124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분리된 콘텐츠 통합</a:t>
            </a:r>
            <a:endParaRPr lang="en-US" altLang="ko-KR" sz="24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B553954-F3B1-4C5C-A28E-E07F3BD064EF}"/>
              </a:ext>
            </a:extLst>
          </p:cNvPr>
          <p:cNvSpPr/>
          <p:nvPr/>
        </p:nvSpPr>
        <p:spPr>
          <a:xfrm>
            <a:off x="8615459" y="2103757"/>
            <a:ext cx="1259658" cy="1259656"/>
          </a:xfrm>
          <a:prstGeom prst="ellipse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F1E9B24-A71B-4806-B739-FE962BC965E1}"/>
              </a:ext>
            </a:extLst>
          </p:cNvPr>
          <p:cNvSpPr/>
          <p:nvPr/>
        </p:nvSpPr>
        <p:spPr>
          <a:xfrm>
            <a:off x="7735486" y="3757198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불편한 접근성 해결</a:t>
            </a:r>
            <a:endParaRPr lang="en-US" altLang="ko-KR" sz="24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40147A-7ADB-48D1-AB40-522669E090B4}"/>
              </a:ext>
            </a:extLst>
          </p:cNvPr>
          <p:cNvSpPr txBox="1"/>
          <p:nvPr/>
        </p:nvSpPr>
        <p:spPr>
          <a:xfrm>
            <a:off x="7960583" y="4372156"/>
            <a:ext cx="2794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웹페이지로만 제공되던 팬클럽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▶앱으로 높은 접근성 제공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기존 웹 팬클럽과 연결돼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불편함 ↓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5CB168-A999-4ACB-845F-C9F6983799BC}"/>
              </a:ext>
            </a:extLst>
          </p:cNvPr>
          <p:cNvSpPr txBox="1"/>
          <p:nvPr/>
        </p:nvSpPr>
        <p:spPr>
          <a:xfrm>
            <a:off x="4791796" y="4372156"/>
            <a:ext cx="2794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다양한 온라인 </a:t>
            </a:r>
            <a:r>
              <a:rPr lang="ko-KR" altLang="en-US" sz="14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제공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앨범 구매 시 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4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지급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보유한 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및 온라인 </a:t>
            </a:r>
            <a:r>
              <a:rPr lang="ko-KR" altLang="en-US" sz="14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확인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-NFT </a:t>
            </a:r>
            <a:r>
              <a:rPr lang="ko-KR" altLang="en-US" sz="14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굿즈는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사용자가 발행 가능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시장에 적극적으로 참여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플랫폼 앨범 출시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판매 공간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9421AB-B1A6-442F-A9BB-24829D867FCD}"/>
              </a:ext>
            </a:extLst>
          </p:cNvPr>
          <p:cNvSpPr txBox="1"/>
          <p:nvPr/>
        </p:nvSpPr>
        <p:spPr>
          <a:xfrm>
            <a:off x="1522066" y="4372156"/>
            <a:ext cx="27945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여러 곳에서 나뉘어진 커뮤니티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소통 플랫폼들 통합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▶한 공간에서 모든 콘텐츠 이용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다양하고 활용성 높은 콘텐츠 제공</a:t>
            </a:r>
            <a:endParaRPr lang="en-US" altLang="ko-KR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커뮤니티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컬렉션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팬클럽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일정표 </a:t>
            </a:r>
            <a:r>
              <a:rPr lang="en-US" altLang="ko-KR" sz="14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..)</a:t>
            </a:r>
            <a:endParaRPr lang="ko-KR" altLang="en-US" sz="14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AC351B21-9B9D-4E42-AB87-ACA47749AD8D}"/>
              </a:ext>
            </a:extLst>
          </p:cNvPr>
          <p:cNvSpPr/>
          <p:nvPr/>
        </p:nvSpPr>
        <p:spPr>
          <a:xfrm>
            <a:off x="4366333" y="2588139"/>
            <a:ext cx="439733" cy="439733"/>
          </a:xfrm>
          <a:prstGeom prst="mathPlus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ACB319A4-9587-4F25-ADE9-CA7825E04A20}"/>
              </a:ext>
            </a:extLst>
          </p:cNvPr>
          <p:cNvSpPr/>
          <p:nvPr/>
        </p:nvSpPr>
        <p:spPr>
          <a:xfrm>
            <a:off x="7605800" y="2588139"/>
            <a:ext cx="439733" cy="439733"/>
          </a:xfrm>
          <a:prstGeom prst="mathPlus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CA36564-140D-403A-8C35-5EF57E6A186B}"/>
              </a:ext>
            </a:extLst>
          </p:cNvPr>
          <p:cNvGrpSpPr/>
          <p:nvPr/>
        </p:nvGrpSpPr>
        <p:grpSpPr>
          <a:xfrm>
            <a:off x="9000040" y="2495733"/>
            <a:ext cx="490492" cy="490532"/>
            <a:chOff x="5453435" y="1563454"/>
            <a:chExt cx="392525" cy="392558"/>
          </a:xfrm>
          <a:solidFill>
            <a:schemeClr val="bg1"/>
          </a:solidFill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78EDB39-C5B4-412F-B101-3C0D26A71330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5FD111A-D9BF-42E8-A4A5-9FF0EF0850C4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1CE3201-B251-49C5-9C5E-3810CC8920CC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0819BE5C-1615-4105-841E-4F54E771E3B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D6F1535B-58A4-484C-A751-D04BC62892E0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257A4BB-7781-4380-ADD3-343785ADF35F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3E272D6-8700-4306-A265-3571846B4828}"/>
              </a:ext>
            </a:extLst>
          </p:cNvPr>
          <p:cNvGrpSpPr/>
          <p:nvPr/>
        </p:nvGrpSpPr>
        <p:grpSpPr>
          <a:xfrm>
            <a:off x="2701845" y="2503024"/>
            <a:ext cx="499452" cy="498968"/>
            <a:chOff x="8141675" y="3566350"/>
            <a:chExt cx="394621" cy="394240"/>
          </a:xfrm>
          <a:solidFill>
            <a:schemeClr val="bg1"/>
          </a:solidFill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5568D08E-6979-4AB4-B529-3D6572A5C434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5BAB4EA-63C1-4B09-9923-915672454524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47C7D97E-5B02-4701-88A5-22057F8733E5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610D174-B55A-42E7-82C0-8E0327236609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F4C7F9D-A374-4593-9E95-ACAB9A0CCCE2}"/>
              </a:ext>
            </a:extLst>
          </p:cNvPr>
          <p:cNvGrpSpPr/>
          <p:nvPr/>
        </p:nvGrpSpPr>
        <p:grpSpPr>
          <a:xfrm>
            <a:off x="5864442" y="2514315"/>
            <a:ext cx="463116" cy="459628"/>
            <a:chOff x="4105552" y="5564121"/>
            <a:chExt cx="391763" cy="388813"/>
          </a:xfrm>
          <a:solidFill>
            <a:schemeClr val="bg1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B1941564-BE3F-4FD9-B93F-EE2EE2574418}"/>
                </a:ext>
              </a:extLst>
            </p:cNvPr>
            <p:cNvSpPr/>
            <p:nvPr/>
          </p:nvSpPr>
          <p:spPr>
            <a:xfrm>
              <a:off x="4140546" y="5564121"/>
              <a:ext cx="323850" cy="95250"/>
            </a:xfrm>
            <a:custGeom>
              <a:avLst/>
              <a:gdLst>
                <a:gd name="connsiteX0" fmla="*/ 34823 w 323850"/>
                <a:gd name="connsiteY0" fmla="*/ 92681 h 95250"/>
                <a:gd name="connsiteX1" fmla="*/ 30061 w 323850"/>
                <a:gd name="connsiteY1" fmla="*/ 66106 h 95250"/>
                <a:gd name="connsiteX2" fmla="*/ 73114 w 323850"/>
                <a:gd name="connsiteY2" fmla="*/ 29530 h 95250"/>
                <a:gd name="connsiteX3" fmla="*/ 149981 w 323850"/>
                <a:gd name="connsiteY3" fmla="*/ 92585 h 95250"/>
                <a:gd name="connsiteX4" fmla="*/ 174365 w 323850"/>
                <a:gd name="connsiteY4" fmla="*/ 92585 h 95250"/>
                <a:gd name="connsiteX5" fmla="*/ 251231 w 323850"/>
                <a:gd name="connsiteY5" fmla="*/ 29530 h 95250"/>
                <a:gd name="connsiteX6" fmla="*/ 294285 w 323850"/>
                <a:gd name="connsiteY6" fmla="*/ 66106 h 95250"/>
                <a:gd name="connsiteX7" fmla="*/ 289522 w 323850"/>
                <a:gd name="connsiteY7" fmla="*/ 92585 h 95250"/>
                <a:gd name="connsiteX8" fmla="*/ 313811 w 323850"/>
                <a:gd name="connsiteY8" fmla="*/ 92585 h 95250"/>
                <a:gd name="connsiteX9" fmla="*/ 316478 w 323850"/>
                <a:gd name="connsiteY9" fmla="*/ 63248 h 95250"/>
                <a:gd name="connsiteX10" fmla="*/ 250660 w 323850"/>
                <a:gd name="connsiteY10" fmla="*/ 7146 h 95250"/>
                <a:gd name="connsiteX11" fmla="*/ 162268 w 323850"/>
                <a:gd name="connsiteY11" fmla="*/ 58295 h 95250"/>
                <a:gd name="connsiteX12" fmla="*/ 77591 w 323850"/>
                <a:gd name="connsiteY12" fmla="*/ 7146 h 95250"/>
                <a:gd name="connsiteX13" fmla="*/ 72733 w 323850"/>
                <a:gd name="connsiteY13" fmla="*/ 7146 h 95250"/>
                <a:gd name="connsiteX14" fmla="*/ 7963 w 323850"/>
                <a:gd name="connsiteY14" fmla="*/ 61915 h 95250"/>
                <a:gd name="connsiteX15" fmla="*/ 10439 w 323850"/>
                <a:gd name="connsiteY15" fmla="*/ 92585 h 95250"/>
                <a:gd name="connsiteX16" fmla="*/ 34823 w 323850"/>
                <a:gd name="connsiteY16" fmla="*/ 9258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850" h="95250">
                  <a:moveTo>
                    <a:pt x="34823" y="92681"/>
                  </a:moveTo>
                  <a:cubicBezTo>
                    <a:pt x="30632" y="84965"/>
                    <a:pt x="28728" y="75821"/>
                    <a:pt x="30061" y="66106"/>
                  </a:cubicBezTo>
                  <a:cubicBezTo>
                    <a:pt x="32919" y="45818"/>
                    <a:pt x="52635" y="29435"/>
                    <a:pt x="73114" y="29530"/>
                  </a:cubicBezTo>
                  <a:cubicBezTo>
                    <a:pt x="131502" y="29911"/>
                    <a:pt x="146456" y="71630"/>
                    <a:pt x="149981" y="92585"/>
                  </a:cubicBezTo>
                  <a:lnTo>
                    <a:pt x="174365" y="92585"/>
                  </a:lnTo>
                  <a:cubicBezTo>
                    <a:pt x="177889" y="71630"/>
                    <a:pt x="192843" y="29911"/>
                    <a:pt x="251231" y="29530"/>
                  </a:cubicBezTo>
                  <a:cubicBezTo>
                    <a:pt x="271710" y="29435"/>
                    <a:pt x="291427" y="45722"/>
                    <a:pt x="294285" y="66106"/>
                  </a:cubicBezTo>
                  <a:cubicBezTo>
                    <a:pt x="295618" y="75726"/>
                    <a:pt x="293713" y="84870"/>
                    <a:pt x="289522" y="92585"/>
                  </a:cubicBezTo>
                  <a:lnTo>
                    <a:pt x="313811" y="92585"/>
                  </a:lnTo>
                  <a:cubicBezTo>
                    <a:pt x="316763" y="83537"/>
                    <a:pt x="317906" y="73631"/>
                    <a:pt x="316478" y="63248"/>
                  </a:cubicBezTo>
                  <a:cubicBezTo>
                    <a:pt x="312287" y="31911"/>
                    <a:pt x="282283" y="6860"/>
                    <a:pt x="250660" y="7146"/>
                  </a:cubicBezTo>
                  <a:cubicBezTo>
                    <a:pt x="202368" y="7622"/>
                    <a:pt x="175698" y="32197"/>
                    <a:pt x="162268" y="58295"/>
                  </a:cubicBezTo>
                  <a:cubicBezTo>
                    <a:pt x="146171" y="27911"/>
                    <a:pt x="114262" y="7146"/>
                    <a:pt x="77591" y="7146"/>
                  </a:cubicBezTo>
                  <a:lnTo>
                    <a:pt x="72733" y="7146"/>
                  </a:lnTo>
                  <a:cubicBezTo>
                    <a:pt x="40634" y="7146"/>
                    <a:pt x="12916" y="30197"/>
                    <a:pt x="7963" y="61915"/>
                  </a:cubicBezTo>
                  <a:cubicBezTo>
                    <a:pt x="6248" y="72678"/>
                    <a:pt x="7296" y="83156"/>
                    <a:pt x="10439" y="92585"/>
                  </a:cubicBezTo>
                  <a:lnTo>
                    <a:pt x="34823" y="9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8D1A7BA-6518-4FD4-90C1-9986E2643834}"/>
                </a:ext>
              </a:extLst>
            </p:cNvPr>
            <p:cNvSpPr/>
            <p:nvPr/>
          </p:nvSpPr>
          <p:spPr>
            <a:xfrm>
              <a:off x="4258523" y="5671947"/>
              <a:ext cx="85725" cy="114300"/>
            </a:xfrm>
            <a:custGeom>
              <a:avLst/>
              <a:gdLst>
                <a:gd name="connsiteX0" fmla="*/ 7144 w 85725"/>
                <a:gd name="connsiteY0" fmla="*/ 7144 h 114300"/>
                <a:gd name="connsiteX1" fmla="*/ 80677 w 85725"/>
                <a:gd name="connsiteY1" fmla="*/ 7144 h 114300"/>
                <a:gd name="connsiteX2" fmla="*/ 80677 w 85725"/>
                <a:gd name="connsiteY2" fmla="*/ 112681 h 114300"/>
                <a:gd name="connsiteX3" fmla="*/ 7144 w 85725"/>
                <a:gd name="connsiteY3" fmla="*/ 112681 h 114300"/>
                <a:gd name="connsiteX4" fmla="*/ 7144 w 8572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7144" y="7144"/>
                  </a:moveTo>
                  <a:lnTo>
                    <a:pt x="80677" y="7144"/>
                  </a:lnTo>
                  <a:lnTo>
                    <a:pt x="80677" y="112681"/>
                  </a:lnTo>
                  <a:lnTo>
                    <a:pt x="7144" y="11268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92DCD13-94CF-48C3-825F-1D5BC3B9CDF9}"/>
                </a:ext>
              </a:extLst>
            </p:cNvPr>
            <p:cNvSpPr/>
            <p:nvPr/>
          </p:nvSpPr>
          <p:spPr>
            <a:xfrm>
              <a:off x="4105552" y="5671947"/>
              <a:ext cx="142875" cy="114300"/>
            </a:xfrm>
            <a:custGeom>
              <a:avLst/>
              <a:gdLst>
                <a:gd name="connsiteX0" fmla="*/ 138589 w 142875"/>
                <a:gd name="connsiteY0" fmla="*/ 112681 h 114300"/>
                <a:gd name="connsiteX1" fmla="*/ 138589 w 142875"/>
                <a:gd name="connsiteY1" fmla="*/ 7144 h 114300"/>
                <a:gd name="connsiteX2" fmla="*/ 42196 w 142875"/>
                <a:gd name="connsiteY2" fmla="*/ 7144 h 114300"/>
                <a:gd name="connsiteX3" fmla="*/ 7144 w 142875"/>
                <a:gd name="connsiteY3" fmla="*/ 42005 h 114300"/>
                <a:gd name="connsiteX4" fmla="*/ 7144 w 142875"/>
                <a:gd name="connsiteY4" fmla="*/ 77724 h 114300"/>
                <a:gd name="connsiteX5" fmla="*/ 42196 w 142875"/>
                <a:gd name="connsiteY5" fmla="*/ 112585 h 114300"/>
                <a:gd name="connsiteX6" fmla="*/ 138589 w 142875"/>
                <a:gd name="connsiteY6" fmla="*/ 1125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38589" y="112681"/>
                  </a:moveTo>
                  <a:lnTo>
                    <a:pt x="138589" y="7144"/>
                  </a:lnTo>
                  <a:lnTo>
                    <a:pt x="42196" y="7144"/>
                  </a:lnTo>
                  <a:cubicBezTo>
                    <a:pt x="22670" y="7144"/>
                    <a:pt x="7144" y="22955"/>
                    <a:pt x="7144" y="42005"/>
                  </a:cubicBezTo>
                  <a:lnTo>
                    <a:pt x="7144" y="77724"/>
                  </a:lnTo>
                  <a:cubicBezTo>
                    <a:pt x="7144" y="97250"/>
                    <a:pt x="23050" y="112585"/>
                    <a:pt x="42196" y="112585"/>
                  </a:cubicBezTo>
                  <a:lnTo>
                    <a:pt x="138589" y="11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273327C2-DD0A-43C7-83D5-AF23DC34DA8C}"/>
                </a:ext>
              </a:extLst>
            </p:cNvPr>
            <p:cNvSpPr/>
            <p:nvPr/>
          </p:nvSpPr>
          <p:spPr>
            <a:xfrm>
              <a:off x="4354440" y="5671947"/>
              <a:ext cx="142875" cy="114300"/>
            </a:xfrm>
            <a:custGeom>
              <a:avLst/>
              <a:gdLst>
                <a:gd name="connsiteX0" fmla="*/ 103537 w 142875"/>
                <a:gd name="connsiteY0" fmla="*/ 7144 h 114300"/>
                <a:gd name="connsiteX1" fmla="*/ 7144 w 142875"/>
                <a:gd name="connsiteY1" fmla="*/ 7144 h 114300"/>
                <a:gd name="connsiteX2" fmla="*/ 7144 w 142875"/>
                <a:gd name="connsiteY2" fmla="*/ 112681 h 114300"/>
                <a:gd name="connsiteX3" fmla="*/ 103537 w 142875"/>
                <a:gd name="connsiteY3" fmla="*/ 112681 h 114300"/>
                <a:gd name="connsiteX4" fmla="*/ 138589 w 142875"/>
                <a:gd name="connsiteY4" fmla="*/ 77819 h 114300"/>
                <a:gd name="connsiteX5" fmla="*/ 138589 w 142875"/>
                <a:gd name="connsiteY5" fmla="*/ 42100 h 114300"/>
                <a:gd name="connsiteX6" fmla="*/ 103537 w 142875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03537" y="7144"/>
                  </a:moveTo>
                  <a:lnTo>
                    <a:pt x="7144" y="7144"/>
                  </a:lnTo>
                  <a:lnTo>
                    <a:pt x="7144" y="112681"/>
                  </a:lnTo>
                  <a:lnTo>
                    <a:pt x="103537" y="112681"/>
                  </a:lnTo>
                  <a:cubicBezTo>
                    <a:pt x="123063" y="112681"/>
                    <a:pt x="138589" y="96869"/>
                    <a:pt x="138589" y="77819"/>
                  </a:cubicBezTo>
                  <a:lnTo>
                    <a:pt x="138589" y="42100"/>
                  </a:lnTo>
                  <a:cubicBezTo>
                    <a:pt x="138589" y="22574"/>
                    <a:pt x="122682" y="7144"/>
                    <a:pt x="1035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CDBCBE63-D647-443D-B602-19FCEDB15633}"/>
                </a:ext>
              </a:extLst>
            </p:cNvPr>
            <p:cNvSpPr/>
            <p:nvPr/>
          </p:nvSpPr>
          <p:spPr>
            <a:xfrm>
              <a:off x="4271096" y="5800534"/>
              <a:ext cx="57150" cy="152400"/>
            </a:xfrm>
            <a:custGeom>
              <a:avLst/>
              <a:gdLst>
                <a:gd name="connsiteX0" fmla="*/ 7144 w 57150"/>
                <a:gd name="connsiteY0" fmla="*/ 7144 h 152400"/>
                <a:gd name="connsiteX1" fmla="*/ 56197 w 57150"/>
                <a:gd name="connsiteY1" fmla="*/ 7144 h 152400"/>
                <a:gd name="connsiteX2" fmla="*/ 56197 w 57150"/>
                <a:gd name="connsiteY2" fmla="*/ 152019 h 152400"/>
                <a:gd name="connsiteX3" fmla="*/ 7144 w 57150"/>
                <a:gd name="connsiteY3" fmla="*/ 152019 h 152400"/>
                <a:gd name="connsiteX4" fmla="*/ 7144 w 5715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52400">
                  <a:moveTo>
                    <a:pt x="7144" y="7144"/>
                  </a:moveTo>
                  <a:lnTo>
                    <a:pt x="56197" y="7144"/>
                  </a:lnTo>
                  <a:lnTo>
                    <a:pt x="56197" y="152019"/>
                  </a:lnTo>
                  <a:lnTo>
                    <a:pt x="7144" y="15201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0380A34-D18F-4FBF-9335-C8646A2CF4E2}"/>
                </a:ext>
              </a:extLst>
            </p:cNvPr>
            <p:cNvSpPr/>
            <p:nvPr/>
          </p:nvSpPr>
          <p:spPr>
            <a:xfrm>
              <a:off x="4342343" y="5800534"/>
              <a:ext cx="133350" cy="152400"/>
            </a:xfrm>
            <a:custGeom>
              <a:avLst/>
              <a:gdLst>
                <a:gd name="connsiteX0" fmla="*/ 7239 w 133350"/>
                <a:gd name="connsiteY0" fmla="*/ 152019 h 152400"/>
                <a:gd name="connsiteX1" fmla="*/ 91726 w 133350"/>
                <a:gd name="connsiteY1" fmla="*/ 152019 h 152400"/>
                <a:gd name="connsiteX2" fmla="*/ 126778 w 133350"/>
                <a:gd name="connsiteY2" fmla="*/ 116967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5201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52019"/>
                  </a:moveTo>
                  <a:lnTo>
                    <a:pt x="91726" y="152019"/>
                  </a:lnTo>
                  <a:cubicBezTo>
                    <a:pt x="111347" y="152019"/>
                    <a:pt x="126778" y="136113"/>
                    <a:pt x="126778" y="116967"/>
                  </a:cubicBezTo>
                  <a:lnTo>
                    <a:pt x="126778" y="7144"/>
                  </a:lnTo>
                  <a:lnTo>
                    <a:pt x="7144" y="7144"/>
                  </a:lnTo>
                  <a:lnTo>
                    <a:pt x="7144" y="152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F8F8541-2A24-45A3-9844-7B273DE61B07}"/>
                </a:ext>
              </a:extLst>
            </p:cNvPr>
            <p:cNvSpPr/>
            <p:nvPr/>
          </p:nvSpPr>
          <p:spPr>
            <a:xfrm>
              <a:off x="4129174" y="5800534"/>
              <a:ext cx="133350" cy="152400"/>
            </a:xfrm>
            <a:custGeom>
              <a:avLst/>
              <a:gdLst>
                <a:gd name="connsiteX0" fmla="*/ 7239 w 133350"/>
                <a:gd name="connsiteY0" fmla="*/ 116967 h 152400"/>
                <a:gd name="connsiteX1" fmla="*/ 42291 w 133350"/>
                <a:gd name="connsiteY1" fmla="*/ 152019 h 152400"/>
                <a:gd name="connsiteX2" fmla="*/ 126778 w 133350"/>
                <a:gd name="connsiteY2" fmla="*/ 152019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169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16967"/>
                  </a:moveTo>
                  <a:cubicBezTo>
                    <a:pt x="7239" y="136493"/>
                    <a:pt x="23146" y="152019"/>
                    <a:pt x="42291" y="152019"/>
                  </a:cubicBezTo>
                  <a:lnTo>
                    <a:pt x="126778" y="152019"/>
                  </a:lnTo>
                  <a:lnTo>
                    <a:pt x="126778" y="7144"/>
                  </a:lnTo>
                  <a:lnTo>
                    <a:pt x="7144" y="7144"/>
                  </a:lnTo>
                  <a:lnTo>
                    <a:pt x="7144" y="116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40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5FE16C1-970A-4564-9645-791C1E3CEC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48351-3A90-4456-AD77-8A2E4B9C45C2}"/>
              </a:ext>
            </a:extLst>
          </p:cNvPr>
          <p:cNvSpPr txBox="1"/>
          <p:nvPr/>
        </p:nvSpPr>
        <p:spPr>
          <a:xfrm>
            <a:off x="1712428" y="1436743"/>
            <a:ext cx="3815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A4AE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3200" dirty="0">
                <a:solidFill>
                  <a:srgbClr val="0A4AE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차 분석</a:t>
            </a:r>
            <a:endParaRPr lang="en-US" altLang="ko-KR" sz="3200" dirty="0">
              <a:solidFill>
                <a:srgbClr val="0A4AE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3200" dirty="0">
                <a:solidFill>
                  <a:srgbClr val="4D78F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3200" dirty="0">
                <a:solidFill>
                  <a:srgbClr val="4D78F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엔터테인먼트</a:t>
            </a:r>
            <a:r>
              <a:rPr lang="en-US" altLang="ko-KR" sz="3200" dirty="0">
                <a:solidFill>
                  <a:srgbClr val="4D78F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/NFT)</a:t>
            </a:r>
            <a:endParaRPr lang="ko-KR" altLang="en-US" sz="3200" dirty="0">
              <a:solidFill>
                <a:srgbClr val="4D78F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97BD9-ED6F-4FC3-B1DA-9392FBC79F62}"/>
              </a:ext>
            </a:extLst>
          </p:cNvPr>
          <p:cNvSpPr txBox="1"/>
          <p:nvPr/>
        </p:nvSpPr>
        <p:spPr>
          <a:xfrm>
            <a:off x="1741002" y="3304997"/>
            <a:ext cx="416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엔터테인먼트 기업 하나를 선정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(JYP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엔터테인먼트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하고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기업 아티스트와 기업 특징 조사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해당 엔터테인먼트의 팬클럽이 있다면 문제점과 사용자들의 평점 조사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BB0504-07A7-4801-91A3-6BA0BD28104F}"/>
              </a:ext>
            </a:extLst>
          </p:cNvPr>
          <p:cNvSpPr/>
          <p:nvPr/>
        </p:nvSpPr>
        <p:spPr>
          <a:xfrm>
            <a:off x="1741002" y="2938046"/>
            <a:ext cx="37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D78F2"/>
                </a:solidFill>
              </a:rPr>
              <a:t>JYP entertainment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13CD78-27B6-46B5-B613-FC6A7F77F7AF}"/>
              </a:ext>
            </a:extLst>
          </p:cNvPr>
          <p:cNvCxnSpPr>
            <a:cxnSpLocks/>
          </p:cNvCxnSpPr>
          <p:nvPr/>
        </p:nvCxnSpPr>
        <p:spPr>
          <a:xfrm>
            <a:off x="1247661" y="1309047"/>
            <a:ext cx="0" cy="41911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83F294-CE9F-4AF2-8372-C36AD784C408}"/>
              </a:ext>
            </a:extLst>
          </p:cNvPr>
          <p:cNvSpPr txBox="1"/>
          <p:nvPr/>
        </p:nvSpPr>
        <p:spPr>
          <a:xfrm>
            <a:off x="1741002" y="4773852"/>
            <a:ext cx="4164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NFT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지갑과 마켓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NFT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이용한 </a:t>
            </a:r>
            <a:r>
              <a:rPr lang="en-US" altLang="ko-KR" sz="12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Dapp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을 조사하여 어떤 화폐나 지갑을 이용하는지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어떤 구조로 주로 사용되는지 조사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5EA5B1-E442-483A-A093-E4A4A4BF9908}"/>
              </a:ext>
            </a:extLst>
          </p:cNvPr>
          <p:cNvSpPr/>
          <p:nvPr/>
        </p:nvSpPr>
        <p:spPr>
          <a:xfrm>
            <a:off x="1741002" y="4406901"/>
            <a:ext cx="37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D78F2"/>
                </a:solidFill>
              </a:rPr>
              <a:t>NFT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BE04CE-59D6-4136-BAF8-035AC2FD0020}"/>
              </a:ext>
            </a:extLst>
          </p:cNvPr>
          <p:cNvSpPr/>
          <p:nvPr/>
        </p:nvSpPr>
        <p:spPr>
          <a:xfrm>
            <a:off x="7374720" y="2127737"/>
            <a:ext cx="386224" cy="386224"/>
          </a:xfrm>
          <a:prstGeom prst="rect">
            <a:avLst/>
          </a:prstGeom>
          <a:solidFill>
            <a:srgbClr val="2329F0"/>
          </a:solidFill>
          <a:ln w="9525" cap="flat">
            <a:solidFill>
              <a:srgbClr val="4D78F2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>
              <a:solidFill>
                <a:srgbClr val="2329F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980B17-0DE2-405B-BA93-A97B298617EA}"/>
              </a:ext>
            </a:extLst>
          </p:cNvPr>
          <p:cNvSpPr/>
          <p:nvPr/>
        </p:nvSpPr>
        <p:spPr>
          <a:xfrm>
            <a:off x="10042571" y="2127737"/>
            <a:ext cx="386224" cy="386224"/>
          </a:xfrm>
          <a:prstGeom prst="rect">
            <a:avLst/>
          </a:prstGeom>
          <a:noFill/>
          <a:ln w="9525" cap="flat">
            <a:solidFill>
              <a:srgbClr val="4D78F2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07FC96-86F4-43AF-B019-E14F55CE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198" y="2898399"/>
            <a:ext cx="1963269" cy="1963269"/>
          </a:xfrm>
          <a:prstGeom prst="ellipse">
            <a:avLst/>
          </a:prstGeom>
          <a:ln>
            <a:solidFill>
              <a:srgbClr val="DDDE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41C035-77F1-41A0-886A-8E559E09F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6" r="8376"/>
          <a:stretch/>
        </p:blipFill>
        <p:spPr>
          <a:xfrm>
            <a:off x="9230283" y="2945304"/>
            <a:ext cx="2010800" cy="2010800"/>
          </a:xfrm>
          <a:prstGeom prst="ellipse">
            <a:avLst/>
          </a:prstGeom>
          <a:ln>
            <a:solidFill>
              <a:srgbClr val="DDDE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32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5FE16C1-970A-4564-9645-791C1E3CEC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 dirty="0">
              <a:solidFill>
                <a:srgbClr val="66A2D8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48351-3A90-4456-AD77-8A2E4B9C45C2}"/>
              </a:ext>
            </a:extLst>
          </p:cNvPr>
          <p:cNvSpPr txBox="1"/>
          <p:nvPr/>
        </p:nvSpPr>
        <p:spPr>
          <a:xfrm>
            <a:off x="1712428" y="1266305"/>
            <a:ext cx="3815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329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3200" dirty="0">
                <a:solidFill>
                  <a:srgbClr val="2329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차 분석</a:t>
            </a:r>
            <a:endParaRPr lang="en-US" altLang="ko-KR" sz="3200" dirty="0">
              <a:solidFill>
                <a:srgbClr val="2329F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3200" dirty="0">
                <a:solidFill>
                  <a:srgbClr val="66A2D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2400" dirty="0" err="1">
                <a:solidFill>
                  <a:srgbClr val="66A2D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앺</a:t>
            </a:r>
            <a:r>
              <a:rPr lang="ko-KR" altLang="en-US" sz="3200" dirty="0" err="1">
                <a:solidFill>
                  <a:srgbClr val="66A2D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리케이션</a:t>
            </a:r>
            <a:r>
              <a:rPr lang="en-US" altLang="ko-KR" sz="3200" dirty="0">
                <a:solidFill>
                  <a:srgbClr val="66A2D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3200" dirty="0">
              <a:solidFill>
                <a:srgbClr val="66A2D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97BD9-ED6F-4FC3-B1DA-9392FBC79F62}"/>
              </a:ext>
            </a:extLst>
          </p:cNvPr>
          <p:cNvSpPr txBox="1"/>
          <p:nvPr/>
        </p:nvSpPr>
        <p:spPr>
          <a:xfrm>
            <a:off x="1741002" y="3015870"/>
            <a:ext cx="4164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SM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엔터테인먼트 소속 아이돌과 팬의 소통을 위한 커뮤니티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2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커뮤니티뿐만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아니라 메신저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관심사 캘린더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오픈채팅을 제공하고 있으며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구독형 서비스를 통해 아티스트와 채팅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(bubble)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및 소통을 할 수 있다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BB0504-07A7-4801-91A3-6BA0BD28104F}"/>
              </a:ext>
            </a:extLst>
          </p:cNvPr>
          <p:cNvSpPr/>
          <p:nvPr/>
        </p:nvSpPr>
        <p:spPr>
          <a:xfrm>
            <a:off x="1741002" y="2648919"/>
            <a:ext cx="37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66A2D8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Lysn</a:t>
            </a:r>
            <a:endParaRPr lang="en-US" altLang="ko-KR" b="1" dirty="0">
              <a:solidFill>
                <a:srgbClr val="66A2D8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13CD78-27B6-46B5-B613-FC6A7F77F7AF}"/>
              </a:ext>
            </a:extLst>
          </p:cNvPr>
          <p:cNvCxnSpPr>
            <a:cxnSpLocks/>
          </p:cNvCxnSpPr>
          <p:nvPr/>
        </p:nvCxnSpPr>
        <p:spPr>
          <a:xfrm>
            <a:off x="1247661" y="1309047"/>
            <a:ext cx="0" cy="41911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83F294-CE9F-4AF2-8372-C36AD784C408}"/>
              </a:ext>
            </a:extLst>
          </p:cNvPr>
          <p:cNvSpPr txBox="1"/>
          <p:nvPr/>
        </p:nvSpPr>
        <p:spPr>
          <a:xfrm>
            <a:off x="1741001" y="4516906"/>
            <a:ext cx="4259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HYBE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팬 커뮤니티 플랫폼이다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위버스에서 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K-pop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가수와 팬이 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SNS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형식으로 소통할 수 있으며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일부 콘텐츠가 </a:t>
            </a:r>
            <a:r>
              <a:rPr lang="ko-KR" altLang="en-US" sz="12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위버스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가입자에게 전용으로 제공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팬클럽 가입이나 유료 콘텐츠 구매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굿즈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및 콘서트 구매 등은 연동되는 애플리케이션인 </a:t>
            </a:r>
            <a:r>
              <a:rPr lang="ko-KR" altLang="en-US" sz="1200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위버스</a:t>
            </a:r>
            <a:r>
              <a:rPr lang="ko-KR" altLang="en-US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샵에서 가능</a:t>
            </a:r>
            <a:r>
              <a:rPr lang="en-US" altLang="ko-KR" sz="1200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5EA5B1-E442-483A-A093-E4A4A4BF9908}"/>
              </a:ext>
            </a:extLst>
          </p:cNvPr>
          <p:cNvSpPr/>
          <p:nvPr/>
        </p:nvSpPr>
        <p:spPr>
          <a:xfrm>
            <a:off x="1741002" y="4149955"/>
            <a:ext cx="37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66A2D8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Weverse</a:t>
            </a:r>
            <a:endParaRPr lang="en-US" altLang="ko-KR" b="1" dirty="0">
              <a:solidFill>
                <a:srgbClr val="66A2D8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BE04CE-59D6-4136-BAF8-035AC2FD0020}"/>
              </a:ext>
            </a:extLst>
          </p:cNvPr>
          <p:cNvSpPr/>
          <p:nvPr/>
        </p:nvSpPr>
        <p:spPr>
          <a:xfrm>
            <a:off x="7369300" y="4638513"/>
            <a:ext cx="386224" cy="386224"/>
          </a:xfrm>
          <a:prstGeom prst="rect">
            <a:avLst/>
          </a:prstGeom>
          <a:solidFill>
            <a:srgbClr val="2329F0"/>
          </a:solidFill>
          <a:ln w="9525" cap="flat">
            <a:solidFill>
              <a:srgbClr val="66A2D8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>
              <a:solidFill>
                <a:srgbClr val="66A2D8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980B17-0DE2-405B-BA93-A97B298617EA}"/>
              </a:ext>
            </a:extLst>
          </p:cNvPr>
          <p:cNvSpPr/>
          <p:nvPr/>
        </p:nvSpPr>
        <p:spPr>
          <a:xfrm>
            <a:off x="10042571" y="4638513"/>
            <a:ext cx="386224" cy="386224"/>
          </a:xfrm>
          <a:prstGeom prst="rect">
            <a:avLst/>
          </a:prstGeom>
          <a:noFill/>
          <a:ln w="9525" cap="flat">
            <a:solidFill>
              <a:srgbClr val="2329F0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07FC96-86F4-43AF-B019-E14F55CE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198" y="2162880"/>
            <a:ext cx="1963269" cy="1963269"/>
          </a:xfrm>
          <a:prstGeom prst="ellipse">
            <a:avLst/>
          </a:prstGeom>
          <a:ln>
            <a:solidFill>
              <a:srgbClr val="DDDE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41C035-77F1-41A0-886A-8E559E09F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6" r="8376"/>
          <a:stretch/>
        </p:blipFill>
        <p:spPr>
          <a:xfrm>
            <a:off x="9230283" y="2219487"/>
            <a:ext cx="2010800" cy="2010800"/>
          </a:xfrm>
          <a:prstGeom prst="ellipse">
            <a:avLst/>
          </a:prstGeom>
          <a:ln>
            <a:solidFill>
              <a:srgbClr val="DDDE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Lysn">
            <a:extLst>
              <a:ext uri="{FF2B5EF4-FFF2-40B4-BE49-F238E27FC236}">
                <a16:creationId xmlns:a16="http://schemas.microsoft.com/office/drawing/2014/main" id="{2734071E-99BF-45DC-9E87-91F020683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4" r="150"/>
          <a:stretch/>
        </p:blipFill>
        <p:spPr bwMode="auto">
          <a:xfrm>
            <a:off x="6562392" y="2139075"/>
            <a:ext cx="2010880" cy="20108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verse on Twitter: &quot;#Weverse #위버 여러분의 피드백을 바탕으로 준비한 새로운 기능 업데이트 안내 (1/2)  👉 아티스트에게 편지 쓸 때는 이제 #To_Artist 💌 - 아티스트에게 쓰는 편지와 위버들끼리의 대화가 구분되어 보였으면  좋겠다는 요청을">
            <a:extLst>
              <a:ext uri="{FF2B5EF4-FFF2-40B4-BE49-F238E27FC236}">
                <a16:creationId xmlns:a16="http://schemas.microsoft.com/office/drawing/2014/main" id="{3EC2AACA-630A-4475-B3B0-4A4064BE4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 bwMode="auto">
          <a:xfrm>
            <a:off x="9212815" y="2170757"/>
            <a:ext cx="2045736" cy="20457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09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A71B65B3-B435-4E15-8562-09F04A588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 dirty="0">
              <a:solidFill>
                <a:srgbClr val="66A2D8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7A8C9-EFE4-4C96-9528-B25CE756A6CD}"/>
              </a:ext>
            </a:extLst>
          </p:cNvPr>
          <p:cNvSpPr txBox="1"/>
          <p:nvPr/>
        </p:nvSpPr>
        <p:spPr>
          <a:xfrm>
            <a:off x="680667" y="1207667"/>
            <a:ext cx="25006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2329F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개발 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C54F5-F14F-4DBE-8790-6292F9594A7C}"/>
              </a:ext>
            </a:extLst>
          </p:cNvPr>
          <p:cNvSpPr txBox="1"/>
          <p:nvPr/>
        </p:nvSpPr>
        <p:spPr>
          <a:xfrm>
            <a:off x="680667" y="1927213"/>
            <a:ext cx="2472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200" dirty="0">
                <a:solidFill>
                  <a:srgbClr val="595B4D"/>
                </a:solidFill>
              </a:rPr>
              <a:t>언어</a:t>
            </a:r>
            <a:r>
              <a:rPr lang="en-US" altLang="ko-KR" sz="1200" dirty="0">
                <a:solidFill>
                  <a:srgbClr val="595B4D"/>
                </a:solidFill>
              </a:rPr>
              <a:t>,</a:t>
            </a:r>
            <a:r>
              <a:rPr lang="ko-KR" altLang="en-US" sz="1200" dirty="0">
                <a:solidFill>
                  <a:srgbClr val="595B4D"/>
                </a:solidFill>
              </a:rPr>
              <a:t> </a:t>
            </a:r>
            <a:r>
              <a:rPr lang="en-US" altLang="ko-KR" sz="1200" dirty="0">
                <a:solidFill>
                  <a:srgbClr val="595B4D"/>
                </a:solidFill>
              </a:rPr>
              <a:t>IDE, </a:t>
            </a:r>
            <a:r>
              <a:rPr lang="ko-KR" altLang="en-US" sz="1200" dirty="0">
                <a:solidFill>
                  <a:srgbClr val="595B4D"/>
                </a:solidFill>
              </a:rPr>
              <a:t>툴 모두 작성하였음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FA9E31-EC3D-47E1-A09D-FEFF0D8C8A3D}"/>
              </a:ext>
            </a:extLst>
          </p:cNvPr>
          <p:cNvCxnSpPr>
            <a:cxnSpLocks/>
          </p:cNvCxnSpPr>
          <p:nvPr/>
        </p:nvCxnSpPr>
        <p:spPr>
          <a:xfrm>
            <a:off x="800100" y="2276475"/>
            <a:ext cx="0" cy="3489001"/>
          </a:xfrm>
          <a:prstGeom prst="line">
            <a:avLst/>
          </a:prstGeom>
          <a:ln>
            <a:solidFill>
              <a:srgbClr val="232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C993A02-D2EE-4FCD-89F7-CDAE5068FBF4}"/>
              </a:ext>
            </a:extLst>
          </p:cNvPr>
          <p:cNvSpPr/>
          <p:nvPr/>
        </p:nvSpPr>
        <p:spPr>
          <a:xfrm>
            <a:off x="5046580" y="1290232"/>
            <a:ext cx="898591" cy="898591"/>
          </a:xfrm>
          <a:prstGeom prst="ellipse">
            <a:avLst/>
          </a:prstGeom>
          <a:solidFill>
            <a:srgbClr val="DDDEE3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D94CD1-7E04-463E-88D4-2917425856E1}"/>
              </a:ext>
            </a:extLst>
          </p:cNvPr>
          <p:cNvGrpSpPr/>
          <p:nvPr/>
        </p:nvGrpSpPr>
        <p:grpSpPr>
          <a:xfrm>
            <a:off x="5372049" y="1565395"/>
            <a:ext cx="327164" cy="326763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9C552F2-AF41-493D-840F-B3A7741758D8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2694FFE-0E82-4500-B638-5484656D739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A28040A-00E9-4E65-B807-9B8833930C0C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8BE133D-019D-4DF9-BD23-B73B93F4FB39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E6D9B78-A756-445D-862A-EFC9BC1D1C35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409305F-8089-474F-9BB5-C39FCEA9C816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BCE3AB3-E19F-49F6-9FD2-B23AE918D344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EC0DFCF-A68B-4EF2-8F51-3C7D2C9A0D9E}"/>
              </a:ext>
            </a:extLst>
          </p:cNvPr>
          <p:cNvSpPr txBox="1"/>
          <p:nvPr/>
        </p:nvSpPr>
        <p:spPr>
          <a:xfrm>
            <a:off x="4603191" y="2482807"/>
            <a:ext cx="1785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595B4D"/>
                </a:solidFill>
              </a:rPr>
              <a:t>안드로이드 애플리케이션 제작을 위해 공식 통합 개발 환경</a:t>
            </a:r>
            <a:r>
              <a:rPr lang="en-US" altLang="ko-KR" sz="1100" dirty="0">
                <a:solidFill>
                  <a:srgbClr val="595B4D"/>
                </a:solidFill>
              </a:rPr>
              <a:t>(IDE)</a:t>
            </a:r>
            <a:r>
              <a:rPr lang="ko-KR" altLang="en-US" sz="1100" dirty="0">
                <a:solidFill>
                  <a:srgbClr val="595B4D"/>
                </a:solidFill>
              </a:rPr>
              <a:t>인 안드로이드 스튜디오를 사용</a:t>
            </a:r>
            <a:r>
              <a:rPr lang="en-US" altLang="ko-KR" sz="1100" dirty="0">
                <a:solidFill>
                  <a:srgbClr val="595B4D"/>
                </a:solidFill>
              </a:rPr>
              <a:t>.</a:t>
            </a:r>
            <a:endParaRPr lang="ko-KR" altLang="en-US" sz="1100" dirty="0">
              <a:solidFill>
                <a:srgbClr val="595B4D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DAA07D-AAA5-4BE2-AF2C-F89E66AE83D1}"/>
              </a:ext>
            </a:extLst>
          </p:cNvPr>
          <p:cNvSpPr/>
          <p:nvPr/>
        </p:nvSpPr>
        <p:spPr>
          <a:xfrm>
            <a:off x="4597366" y="2207582"/>
            <a:ext cx="1797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595B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Android Studio</a:t>
            </a:r>
            <a:endParaRPr lang="ko-KR" altLang="en-US" sz="1400" dirty="0">
              <a:solidFill>
                <a:srgbClr val="595B4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62F96CF-D27B-49CE-86AF-A16F60863C11}"/>
              </a:ext>
            </a:extLst>
          </p:cNvPr>
          <p:cNvSpPr/>
          <p:nvPr/>
        </p:nvSpPr>
        <p:spPr>
          <a:xfrm>
            <a:off x="7597117" y="1290232"/>
            <a:ext cx="898591" cy="898591"/>
          </a:xfrm>
          <a:prstGeom prst="ellipse">
            <a:avLst/>
          </a:prstGeom>
          <a:solidFill>
            <a:schemeClr val="bg2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6ABD0F-367A-4E01-B18C-C3E8BB0C8078}"/>
              </a:ext>
            </a:extLst>
          </p:cNvPr>
          <p:cNvSpPr txBox="1"/>
          <p:nvPr/>
        </p:nvSpPr>
        <p:spPr>
          <a:xfrm>
            <a:off x="7025024" y="2482807"/>
            <a:ext cx="20427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595B4D"/>
                </a:solidFill>
              </a:rPr>
              <a:t>객체 지향적 프로그래밍 언어 </a:t>
            </a:r>
            <a:r>
              <a:rPr lang="en-US" altLang="ko-KR" sz="1100" dirty="0">
                <a:solidFill>
                  <a:srgbClr val="595B4D"/>
                </a:solidFill>
              </a:rPr>
              <a:t>java</a:t>
            </a:r>
            <a:r>
              <a:rPr lang="ko-KR" altLang="en-US" sz="1100" dirty="0">
                <a:solidFill>
                  <a:srgbClr val="595B4D"/>
                </a:solidFill>
              </a:rPr>
              <a:t>를 사용하여 개발</a:t>
            </a:r>
            <a:r>
              <a:rPr lang="en-US" altLang="ko-KR" sz="1100" dirty="0">
                <a:solidFill>
                  <a:srgbClr val="595B4D"/>
                </a:solidFill>
              </a:rPr>
              <a:t>. </a:t>
            </a:r>
          </a:p>
          <a:p>
            <a:pPr algn="ctr"/>
            <a:r>
              <a:rPr lang="en-US" altLang="ko-KR" sz="1100" dirty="0">
                <a:solidFill>
                  <a:srgbClr val="595B4D"/>
                </a:solidFill>
              </a:rPr>
              <a:t>IDE</a:t>
            </a:r>
            <a:r>
              <a:rPr lang="ko-KR" altLang="en-US" sz="1100" dirty="0">
                <a:solidFill>
                  <a:srgbClr val="595B4D"/>
                </a:solidFill>
              </a:rPr>
              <a:t>는 안드로이드 스튜디오</a:t>
            </a:r>
            <a:r>
              <a:rPr lang="en-US" altLang="ko-KR" sz="1100" dirty="0">
                <a:solidFill>
                  <a:srgbClr val="595B4D"/>
                </a:solidFill>
              </a:rPr>
              <a:t>.</a:t>
            </a:r>
            <a:endParaRPr lang="ko-KR" altLang="en-US" sz="1100" dirty="0">
              <a:solidFill>
                <a:srgbClr val="595B4D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835755-FF20-40B5-B766-214FBBAC59CF}"/>
              </a:ext>
            </a:extLst>
          </p:cNvPr>
          <p:cNvSpPr/>
          <p:nvPr/>
        </p:nvSpPr>
        <p:spPr>
          <a:xfrm>
            <a:off x="7147903" y="2207582"/>
            <a:ext cx="1797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595B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Java</a:t>
            </a:r>
            <a:endParaRPr lang="ko-KR" altLang="en-US" sz="1400" dirty="0">
              <a:solidFill>
                <a:srgbClr val="595B4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CAEE798-2F4E-4048-B334-75F319B4B65A}"/>
              </a:ext>
            </a:extLst>
          </p:cNvPr>
          <p:cNvSpPr/>
          <p:nvPr/>
        </p:nvSpPr>
        <p:spPr>
          <a:xfrm>
            <a:off x="10147655" y="1293210"/>
            <a:ext cx="898591" cy="898591"/>
          </a:xfrm>
          <a:prstGeom prst="ellipse">
            <a:avLst/>
          </a:prstGeom>
          <a:solidFill>
            <a:srgbClr val="DDDEE3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B5786-2276-405E-9E67-D81964A91340}"/>
              </a:ext>
            </a:extLst>
          </p:cNvPr>
          <p:cNvSpPr txBox="1"/>
          <p:nvPr/>
        </p:nvSpPr>
        <p:spPr>
          <a:xfrm>
            <a:off x="9704266" y="2479829"/>
            <a:ext cx="1785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595B4D"/>
                </a:solidFill>
              </a:rPr>
              <a:t>사용 </a:t>
            </a:r>
            <a:r>
              <a:rPr lang="ko-KR" altLang="en-US" sz="1100" dirty="0" err="1">
                <a:solidFill>
                  <a:srgbClr val="595B4D"/>
                </a:solidFill>
              </a:rPr>
              <a:t>백엔드</a:t>
            </a:r>
            <a:r>
              <a:rPr lang="ko-KR" altLang="en-US" sz="1100" dirty="0">
                <a:solidFill>
                  <a:srgbClr val="595B4D"/>
                </a:solidFill>
              </a:rPr>
              <a:t> 서비스</a:t>
            </a:r>
            <a:r>
              <a:rPr lang="en-US" altLang="ko-KR" sz="1100" dirty="0">
                <a:solidFill>
                  <a:srgbClr val="595B4D"/>
                </a:solidFill>
              </a:rPr>
              <a:t>. </a:t>
            </a:r>
            <a:r>
              <a:rPr lang="ko-KR" altLang="en-US" sz="1100" dirty="0">
                <a:solidFill>
                  <a:srgbClr val="595B4D"/>
                </a:solidFill>
              </a:rPr>
              <a:t>인증</a:t>
            </a:r>
            <a:r>
              <a:rPr lang="en-US" altLang="ko-KR" sz="1100" dirty="0">
                <a:solidFill>
                  <a:srgbClr val="595B4D"/>
                </a:solidFill>
              </a:rPr>
              <a:t>, </a:t>
            </a:r>
            <a:r>
              <a:rPr lang="ko-KR" altLang="en-US" sz="1100" dirty="0">
                <a:solidFill>
                  <a:srgbClr val="595B4D"/>
                </a:solidFill>
              </a:rPr>
              <a:t>데이터베이스</a:t>
            </a:r>
            <a:r>
              <a:rPr lang="en-US" altLang="ko-KR" sz="1100" dirty="0">
                <a:solidFill>
                  <a:srgbClr val="595B4D"/>
                </a:solidFill>
              </a:rPr>
              <a:t>, </a:t>
            </a:r>
            <a:r>
              <a:rPr lang="ko-KR" altLang="en-US" sz="1100" dirty="0">
                <a:solidFill>
                  <a:srgbClr val="595B4D"/>
                </a:solidFill>
              </a:rPr>
              <a:t>푸시 알람</a:t>
            </a:r>
            <a:r>
              <a:rPr lang="en-US" altLang="ko-KR" sz="1100" dirty="0">
                <a:solidFill>
                  <a:srgbClr val="595B4D"/>
                </a:solidFill>
              </a:rPr>
              <a:t>, </a:t>
            </a:r>
            <a:r>
              <a:rPr lang="ko-KR" altLang="en-US" sz="1100" dirty="0">
                <a:solidFill>
                  <a:srgbClr val="595B4D"/>
                </a:solidFill>
              </a:rPr>
              <a:t>원격 구성 등의 기능을 구현하기 위해 사용</a:t>
            </a:r>
            <a:r>
              <a:rPr lang="en-US" altLang="ko-KR" sz="1100" dirty="0">
                <a:solidFill>
                  <a:srgbClr val="595B4D"/>
                </a:solidFill>
              </a:rPr>
              <a:t>.</a:t>
            </a:r>
            <a:endParaRPr lang="ko-KR" altLang="en-US" sz="1100" dirty="0">
              <a:solidFill>
                <a:srgbClr val="595B4D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0C5EB9-828D-46A5-A874-A266464D687F}"/>
              </a:ext>
            </a:extLst>
          </p:cNvPr>
          <p:cNvSpPr/>
          <p:nvPr/>
        </p:nvSpPr>
        <p:spPr>
          <a:xfrm>
            <a:off x="9698441" y="2204604"/>
            <a:ext cx="1797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595B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FireBase</a:t>
            </a:r>
            <a:endParaRPr lang="ko-KR" altLang="en-US" sz="1400" dirty="0">
              <a:solidFill>
                <a:srgbClr val="595B4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F5C64A4-03C8-4D86-ACEC-DA2EBCB36145}"/>
              </a:ext>
            </a:extLst>
          </p:cNvPr>
          <p:cNvSpPr/>
          <p:nvPr/>
        </p:nvSpPr>
        <p:spPr>
          <a:xfrm>
            <a:off x="5046580" y="4036167"/>
            <a:ext cx="898591" cy="898591"/>
          </a:xfrm>
          <a:prstGeom prst="ellipse">
            <a:avLst/>
          </a:prstGeom>
          <a:solidFill>
            <a:srgbClr val="DDDEE3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2FB959-FC2F-42B1-AB4A-45EA6F5B3201}"/>
              </a:ext>
            </a:extLst>
          </p:cNvPr>
          <p:cNvSpPr txBox="1"/>
          <p:nvPr/>
        </p:nvSpPr>
        <p:spPr>
          <a:xfrm>
            <a:off x="4603191" y="5222786"/>
            <a:ext cx="1785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595B4D"/>
                </a:solidFill>
              </a:rPr>
              <a:t>인터넷 파일 송수신을 위한 프로토콜은 파일 전송 프로토콜</a:t>
            </a:r>
            <a:r>
              <a:rPr lang="en-US" altLang="ko-KR" sz="1100" dirty="0">
                <a:solidFill>
                  <a:srgbClr val="595B4D"/>
                </a:solidFill>
              </a:rPr>
              <a:t>(FTP)</a:t>
            </a:r>
            <a:r>
              <a:rPr lang="ko-KR" altLang="en-US" sz="1100" dirty="0">
                <a:solidFill>
                  <a:srgbClr val="595B4D"/>
                </a:solidFill>
              </a:rPr>
              <a:t>을 사용</a:t>
            </a:r>
            <a:r>
              <a:rPr lang="en-US" altLang="ko-KR" sz="1100" dirty="0">
                <a:solidFill>
                  <a:srgbClr val="595B4D"/>
                </a:solidFill>
              </a:rPr>
              <a:t>.</a:t>
            </a:r>
            <a:endParaRPr lang="ko-KR" altLang="en-US" sz="1100" dirty="0">
              <a:solidFill>
                <a:srgbClr val="595B4D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4632F6-44E4-4043-B971-87894D0B2FBE}"/>
              </a:ext>
            </a:extLst>
          </p:cNvPr>
          <p:cNvSpPr/>
          <p:nvPr/>
        </p:nvSpPr>
        <p:spPr>
          <a:xfrm>
            <a:off x="4597366" y="4947561"/>
            <a:ext cx="1797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595B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FTP</a:t>
            </a:r>
            <a:endParaRPr lang="ko-KR" altLang="en-US" sz="1400" dirty="0">
              <a:solidFill>
                <a:srgbClr val="595B4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BDDB48F-ADD0-4BB7-B3DA-BD5BD9D42EA0}"/>
              </a:ext>
            </a:extLst>
          </p:cNvPr>
          <p:cNvSpPr/>
          <p:nvPr/>
        </p:nvSpPr>
        <p:spPr>
          <a:xfrm>
            <a:off x="7597117" y="4039145"/>
            <a:ext cx="898591" cy="898591"/>
          </a:xfrm>
          <a:prstGeom prst="ellipse">
            <a:avLst/>
          </a:prstGeom>
          <a:solidFill>
            <a:srgbClr val="DDDEE3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998D58-EEA9-4558-8BC9-2922D1FD147C}"/>
              </a:ext>
            </a:extLst>
          </p:cNvPr>
          <p:cNvGrpSpPr/>
          <p:nvPr/>
        </p:nvGrpSpPr>
        <p:grpSpPr>
          <a:xfrm>
            <a:off x="7882188" y="4331031"/>
            <a:ext cx="328448" cy="314819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697BC2D-A65E-49AA-AD4E-BE4DFC00EFAF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A79CE29-25DA-411E-AC28-CC40B027FE6E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BB6720-9851-4B98-85B4-4827469931F3}"/>
              </a:ext>
            </a:extLst>
          </p:cNvPr>
          <p:cNvSpPr txBox="1"/>
          <p:nvPr/>
        </p:nvSpPr>
        <p:spPr>
          <a:xfrm>
            <a:off x="7153728" y="5219807"/>
            <a:ext cx="1785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B4D"/>
                </a:solidFill>
              </a:rPr>
              <a:t>UI/UX </a:t>
            </a:r>
            <a:r>
              <a:rPr lang="ko-KR" altLang="en-US" sz="1100" dirty="0">
                <a:solidFill>
                  <a:srgbClr val="595B4D"/>
                </a:solidFill>
              </a:rPr>
              <a:t>디자인과 여러 다이나믹 상호 작용을 위해프로토 타입 툴 </a:t>
            </a:r>
            <a:r>
              <a:rPr lang="en-US" altLang="ko-KR" sz="1100" dirty="0">
                <a:solidFill>
                  <a:srgbClr val="595B4D"/>
                </a:solidFill>
              </a:rPr>
              <a:t>Adobe XD </a:t>
            </a:r>
            <a:r>
              <a:rPr lang="ko-KR" altLang="en-US" sz="1100" dirty="0">
                <a:solidFill>
                  <a:srgbClr val="595B4D"/>
                </a:solidFill>
              </a:rPr>
              <a:t>사용</a:t>
            </a:r>
            <a:r>
              <a:rPr lang="en-US" altLang="ko-KR" sz="1100" dirty="0">
                <a:solidFill>
                  <a:srgbClr val="595B4D"/>
                </a:solidFill>
              </a:rPr>
              <a:t>.</a:t>
            </a:r>
            <a:endParaRPr lang="ko-KR" altLang="en-US" sz="1100" dirty="0">
              <a:solidFill>
                <a:srgbClr val="595B4D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3A7C61-5736-45BF-942F-AB30CD571B15}"/>
              </a:ext>
            </a:extLst>
          </p:cNvPr>
          <p:cNvSpPr/>
          <p:nvPr/>
        </p:nvSpPr>
        <p:spPr>
          <a:xfrm>
            <a:off x="7147903" y="4944582"/>
            <a:ext cx="1797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595B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Adobe</a:t>
            </a:r>
            <a:r>
              <a:rPr lang="ko-KR" altLang="en-US" sz="1400" dirty="0">
                <a:solidFill>
                  <a:srgbClr val="595B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1400" dirty="0">
                <a:solidFill>
                  <a:srgbClr val="595B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XD</a:t>
            </a:r>
            <a:endParaRPr lang="ko-KR" altLang="en-US" sz="1400" dirty="0">
              <a:solidFill>
                <a:srgbClr val="595B4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EB72887-3122-41FE-B7A3-5FB107DDCFB8}"/>
              </a:ext>
            </a:extLst>
          </p:cNvPr>
          <p:cNvSpPr/>
          <p:nvPr/>
        </p:nvSpPr>
        <p:spPr>
          <a:xfrm>
            <a:off x="10147655" y="4039145"/>
            <a:ext cx="898591" cy="898591"/>
          </a:xfrm>
          <a:prstGeom prst="ellipse">
            <a:avLst/>
          </a:prstGeom>
          <a:solidFill>
            <a:srgbClr val="DDDEE3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DF96-5B88-4C04-B97B-C00EC83970F4}"/>
              </a:ext>
            </a:extLst>
          </p:cNvPr>
          <p:cNvSpPr txBox="1"/>
          <p:nvPr/>
        </p:nvSpPr>
        <p:spPr>
          <a:xfrm>
            <a:off x="9649600" y="5219807"/>
            <a:ext cx="1894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595B4D"/>
                </a:solidFill>
              </a:rPr>
              <a:t>계약 지향 프로그래밍 언어</a:t>
            </a:r>
            <a:r>
              <a:rPr lang="en-US" altLang="ko-KR" sz="1100" dirty="0">
                <a:solidFill>
                  <a:srgbClr val="595B4D"/>
                </a:solidFill>
              </a:rPr>
              <a:t>.</a:t>
            </a:r>
            <a:r>
              <a:rPr lang="ko-KR" altLang="en-US" sz="1100" dirty="0">
                <a:solidFill>
                  <a:srgbClr val="595B4D"/>
                </a:solidFill>
              </a:rPr>
              <a:t> 블록체인 플랫폼 스마트 계약 작성에 일부 사용</a:t>
            </a:r>
            <a:r>
              <a:rPr lang="en-US" altLang="ko-KR" sz="1100" dirty="0">
                <a:solidFill>
                  <a:srgbClr val="595B4D"/>
                </a:solidFill>
              </a:rPr>
              <a:t>. </a:t>
            </a:r>
          </a:p>
          <a:p>
            <a:pPr algn="ctr"/>
            <a:r>
              <a:rPr lang="en-US" altLang="ko-KR" sz="1100" dirty="0">
                <a:solidFill>
                  <a:srgbClr val="595B4D"/>
                </a:solidFill>
              </a:rPr>
              <a:t>IDE</a:t>
            </a:r>
            <a:r>
              <a:rPr lang="ko-KR" altLang="en-US" sz="1100" dirty="0">
                <a:solidFill>
                  <a:srgbClr val="595B4D"/>
                </a:solidFill>
              </a:rPr>
              <a:t>는 </a:t>
            </a:r>
            <a:r>
              <a:rPr lang="en-US" altLang="ko-KR" sz="1100" dirty="0">
                <a:solidFill>
                  <a:srgbClr val="595B4D"/>
                </a:solidFill>
              </a:rPr>
              <a:t>Visual Studio.</a:t>
            </a:r>
            <a:endParaRPr lang="ko-KR" altLang="en-US" sz="1100" dirty="0">
              <a:solidFill>
                <a:srgbClr val="595B4D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99E7540-8E67-4035-B282-8C72049880DE}"/>
              </a:ext>
            </a:extLst>
          </p:cNvPr>
          <p:cNvSpPr/>
          <p:nvPr/>
        </p:nvSpPr>
        <p:spPr>
          <a:xfrm>
            <a:off x="9698441" y="4944582"/>
            <a:ext cx="1797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595B4D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Solidity</a:t>
            </a:r>
            <a:endParaRPr lang="ko-KR" altLang="en-US" sz="1400" dirty="0">
              <a:solidFill>
                <a:srgbClr val="595B4D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3074" name="Picture 2" descr="Google Developers Korea Blog: 안드로이드 스튜디오 2.2 를 경험해 보세요.">
            <a:extLst>
              <a:ext uri="{FF2B5EF4-FFF2-40B4-BE49-F238E27FC236}">
                <a16:creationId xmlns:a16="http://schemas.microsoft.com/office/drawing/2014/main" id="{7EFAF6C8-3652-441E-AA37-0B5C783B9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01" y="1328782"/>
            <a:ext cx="790674" cy="7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파이어베이스(firebase)">
            <a:extLst>
              <a:ext uri="{FF2B5EF4-FFF2-40B4-BE49-F238E27FC236}">
                <a16:creationId xmlns:a16="http://schemas.microsoft.com/office/drawing/2014/main" id="{277D7F89-79F3-48C2-92DE-5E2710215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369" y="1377763"/>
            <a:ext cx="708212" cy="7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Java(자바)] final 키워드와 클래스(Class), 메소드(Method), 멤버변수">
            <a:extLst>
              <a:ext uri="{FF2B5EF4-FFF2-40B4-BE49-F238E27FC236}">
                <a16:creationId xmlns:a16="http://schemas.microsoft.com/office/drawing/2014/main" id="{EAEB18AE-EE47-458F-A1CD-135CFDCD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15" y="1325311"/>
            <a:ext cx="430246" cy="7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TP 서버 - 인터넷을 통해 파일에 접근하기 - Google Play 앱">
            <a:extLst>
              <a:ext uri="{FF2B5EF4-FFF2-40B4-BE49-F238E27FC236}">
                <a16:creationId xmlns:a16="http://schemas.microsoft.com/office/drawing/2014/main" id="{1A51864E-5F36-4FFC-9672-4DAFBA98C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21" y="4123337"/>
            <a:ext cx="680704" cy="68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dobe XD 다운로드 및 시작하기">
            <a:extLst>
              <a:ext uri="{FF2B5EF4-FFF2-40B4-BE49-F238E27FC236}">
                <a16:creationId xmlns:a16="http://schemas.microsoft.com/office/drawing/2014/main" id="{4DBAC461-EF08-4BC7-BF99-65CDEDDA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48" y="4211997"/>
            <a:ext cx="585030" cy="5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솔리디티 - 위키백과, 우리 모두의 백과사전">
            <a:extLst>
              <a:ext uri="{FF2B5EF4-FFF2-40B4-BE49-F238E27FC236}">
                <a16:creationId xmlns:a16="http://schemas.microsoft.com/office/drawing/2014/main" id="{C4222912-29A7-4CE5-9F29-AB2D16B7A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26" y="4192947"/>
            <a:ext cx="400647" cy="6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962E8-F35E-411A-8858-F40F2E9D2B3C}"/>
              </a:ext>
            </a:extLst>
          </p:cNvPr>
          <p:cNvSpPr/>
          <p:nvPr/>
        </p:nvSpPr>
        <p:spPr>
          <a:xfrm>
            <a:off x="794275" y="4814418"/>
            <a:ext cx="951058" cy="951058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035769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657F4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858</Words>
  <Application>Microsoft Office PowerPoint</Application>
  <PresentationFormat>와이드스크린</PresentationFormat>
  <Paragraphs>148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Montserrat Black</vt:lpstr>
      <vt:lpstr>Microsoft GothicNeo Light</vt:lpstr>
      <vt:lpstr>Arial</vt:lpstr>
      <vt:lpstr>배달의민족 한나체 Pro</vt:lpstr>
      <vt:lpstr>Wingdings</vt:lpstr>
      <vt:lpstr>Montserrat Light</vt:lpstr>
      <vt:lpstr>맑은 고딕</vt:lpstr>
      <vt:lpstr>배달의민족 도현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이부용</cp:lastModifiedBy>
  <cp:revision>299</cp:revision>
  <dcterms:created xsi:type="dcterms:W3CDTF">2019-04-06T05:20:47Z</dcterms:created>
  <dcterms:modified xsi:type="dcterms:W3CDTF">2022-04-18T13:57:22Z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